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109"/>
  </p:notesMasterIdLst>
  <p:sldIdLst>
    <p:sldId id="448" r:id="rId4"/>
    <p:sldId id="529" r:id="rId5"/>
    <p:sldId id="447" r:id="rId6"/>
    <p:sldId id="449" r:id="rId7"/>
    <p:sldId id="450" r:id="rId8"/>
    <p:sldId id="451" r:id="rId9"/>
    <p:sldId id="565" r:id="rId10"/>
    <p:sldId id="575" r:id="rId11"/>
    <p:sldId id="576" r:id="rId12"/>
    <p:sldId id="452" r:id="rId13"/>
    <p:sldId id="566" r:id="rId14"/>
    <p:sldId id="453" r:id="rId15"/>
    <p:sldId id="454" r:id="rId16"/>
    <p:sldId id="456" r:id="rId17"/>
    <p:sldId id="457" r:id="rId18"/>
    <p:sldId id="458" r:id="rId19"/>
    <p:sldId id="459" r:id="rId20"/>
    <p:sldId id="563" r:id="rId21"/>
    <p:sldId id="460" r:id="rId22"/>
    <p:sldId id="461" r:id="rId23"/>
    <p:sldId id="466" r:id="rId24"/>
    <p:sldId id="467" r:id="rId25"/>
    <p:sldId id="468" r:id="rId26"/>
    <p:sldId id="469" r:id="rId27"/>
    <p:sldId id="470" r:id="rId28"/>
    <p:sldId id="471" r:id="rId29"/>
    <p:sldId id="567" r:id="rId30"/>
    <p:sldId id="568" r:id="rId31"/>
    <p:sldId id="475" r:id="rId32"/>
    <p:sldId id="476" r:id="rId33"/>
    <p:sldId id="569" r:id="rId34"/>
    <p:sldId id="477" r:id="rId35"/>
    <p:sldId id="532" r:id="rId36"/>
    <p:sldId id="570" r:id="rId37"/>
    <p:sldId id="478" r:id="rId38"/>
    <p:sldId id="479" r:id="rId39"/>
    <p:sldId id="480" r:id="rId40"/>
    <p:sldId id="481" r:id="rId41"/>
    <p:sldId id="571" r:id="rId42"/>
    <p:sldId id="572" r:id="rId43"/>
    <p:sldId id="482" r:id="rId44"/>
    <p:sldId id="483" r:id="rId45"/>
    <p:sldId id="533" r:id="rId46"/>
    <p:sldId id="486" r:id="rId47"/>
    <p:sldId id="487" r:id="rId48"/>
    <p:sldId id="488" r:id="rId49"/>
    <p:sldId id="539" r:id="rId50"/>
    <p:sldId id="540" r:id="rId51"/>
    <p:sldId id="541" r:id="rId52"/>
    <p:sldId id="542" r:id="rId53"/>
    <p:sldId id="543" r:id="rId54"/>
    <p:sldId id="495" r:id="rId55"/>
    <p:sldId id="544" r:id="rId56"/>
    <p:sldId id="545" r:id="rId57"/>
    <p:sldId id="546" r:id="rId58"/>
    <p:sldId id="547" r:id="rId59"/>
    <p:sldId id="548" r:id="rId60"/>
    <p:sldId id="549" r:id="rId61"/>
    <p:sldId id="550" r:id="rId62"/>
    <p:sldId id="551" r:id="rId63"/>
    <p:sldId id="552" r:id="rId64"/>
    <p:sldId id="524" r:id="rId65"/>
    <p:sldId id="526" r:id="rId66"/>
    <p:sldId id="525" r:id="rId67"/>
    <p:sldId id="527" r:id="rId68"/>
    <p:sldId id="528" r:id="rId69"/>
    <p:sldId id="515" r:id="rId70"/>
    <p:sldId id="516" r:id="rId71"/>
    <p:sldId id="577" r:id="rId72"/>
    <p:sldId id="517" r:id="rId73"/>
    <p:sldId id="578" r:id="rId74"/>
    <p:sldId id="518" r:id="rId75"/>
    <p:sldId id="579" r:id="rId76"/>
    <p:sldId id="519" r:id="rId77"/>
    <p:sldId id="573" r:id="rId78"/>
    <p:sldId id="580" r:id="rId79"/>
    <p:sldId id="520" r:id="rId80"/>
    <p:sldId id="522" r:id="rId81"/>
    <p:sldId id="523" r:id="rId82"/>
    <p:sldId id="273" r:id="rId83"/>
    <p:sldId id="278" r:id="rId84"/>
    <p:sldId id="407" r:id="rId85"/>
    <p:sldId id="408" r:id="rId86"/>
    <p:sldId id="279" r:id="rId87"/>
    <p:sldId id="409" r:id="rId88"/>
    <p:sldId id="410" r:id="rId89"/>
    <p:sldId id="415" r:id="rId90"/>
    <p:sldId id="416" r:id="rId91"/>
    <p:sldId id="417" r:id="rId92"/>
    <p:sldId id="418" r:id="rId93"/>
    <p:sldId id="419" r:id="rId94"/>
    <p:sldId id="557" r:id="rId95"/>
    <p:sldId id="558" r:id="rId96"/>
    <p:sldId id="559" r:id="rId97"/>
    <p:sldId id="574" r:id="rId98"/>
    <p:sldId id="560" r:id="rId99"/>
    <p:sldId id="426" r:id="rId100"/>
    <p:sldId id="435" r:id="rId101"/>
    <p:sldId id="436" r:id="rId102"/>
    <p:sldId id="437" r:id="rId103"/>
    <p:sldId id="440" r:id="rId104"/>
    <p:sldId id="441" r:id="rId105"/>
    <p:sldId id="442" r:id="rId106"/>
    <p:sldId id="561" r:id="rId107"/>
    <p:sldId id="564" r:id="rId108"/>
  </p:sldIdLst>
  <p:sldSz cx="9144000" cy="6858000" type="screen4x3"/>
  <p:notesSz cx="6858000" cy="9144000"/>
  <p:embeddedFontLst>
    <p:embeddedFont>
      <p:font typeface="Calibri" pitchFamily="34" charset="0"/>
      <p:regular r:id="rId110"/>
      <p:bold r:id="rId111"/>
      <p:italic r:id="rId112"/>
      <p:boldItalic r:id="rId113"/>
    </p:embeddedFont>
    <p:embeddedFont>
      <p:font typeface="Georgia" pitchFamily="18" charset="0"/>
      <p:regular r:id="rId114"/>
      <p:bold r:id="rId115"/>
      <p:italic r:id="rId116"/>
      <p:boldItalic r:id="rId117"/>
    </p:embeddedFont>
    <p:embeddedFont>
      <p:font typeface="Gulim" pitchFamily="34" charset="-127"/>
      <p:regular r:id="rId118"/>
    </p:embeddedFont>
    <p:embeddedFont>
      <p:font typeface="华文彩云" pitchFamily="2" charset="-122"/>
      <p:regular r:id="rId119"/>
    </p:embeddedFont>
    <p:embeddedFont>
      <p:font typeface="楷体_GB2312" pitchFamily="49" charset="-122"/>
      <p:regular r:id="rId120"/>
    </p:embeddedFont>
    <p:embeddedFont>
      <p:font typeface="Arial Unicode MS" pitchFamily="34" charset="-122"/>
      <p:regular r:id="rId121"/>
    </p:embeddedFont>
    <p:embeddedFont>
      <p:font typeface="Cooper Black" pitchFamily="18" charset="0"/>
      <p:regular r:id="rId122"/>
    </p:embeddedFont>
    <p:embeddedFont>
      <p:font typeface="Comic Sans MS" pitchFamily="66" charset="0"/>
      <p:regular r:id="rId123"/>
      <p:bold r:id="rId124"/>
    </p:embeddedFont>
    <p:embeddedFont>
      <p:font typeface="Tempus Sans ITC" pitchFamily="82" charset="0"/>
      <p:regular r:id="rId125"/>
    </p:embeddedFont>
    <p:embeddedFont>
      <p:font typeface="方正舒体" pitchFamily="2" charset="-122"/>
      <p:regular r:id="rId126"/>
    </p:embeddedFont>
    <p:embeddedFont>
      <p:font typeface="Wingdings 2" pitchFamily="18" charset="2"/>
      <p:regular r:id="rId127"/>
    </p:embeddedFont>
    <p:embeddedFont>
      <p:font typeface="华文中宋" pitchFamily="2" charset="-122"/>
      <p:regular r:id="rId128"/>
    </p:embeddedFont>
    <p:embeddedFont>
      <p:font typeface="华文楷体" pitchFamily="2" charset="-122"/>
      <p:regular r:id="rId129"/>
    </p:embeddedFont>
    <p:embeddedFont>
      <p:font typeface="华文行楷" pitchFamily="2" charset="-122"/>
      <p:regular r:id="rId130"/>
    </p:embeddedFont>
    <p:embeddedFont>
      <p:font typeface="Gungsuh" pitchFamily="18" charset="-127"/>
      <p:regular r:id="rId131"/>
    </p:embeddedFont>
    <p:embeddedFont>
      <p:font typeface="PMingLiU" pitchFamily="18" charset="-120"/>
      <p:regular r:id="rId132"/>
    </p:embeddedFont>
    <p:embeddedFont>
      <p:font typeface="华文新魏" pitchFamily="2" charset="-122"/>
      <p:regular r:id="rId1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9900"/>
    <a:srgbClr val="336600"/>
    <a:srgbClr val="2DC8FF"/>
    <a:srgbClr val="8E0000"/>
    <a:srgbClr val="71AE0E"/>
    <a:srgbClr val="B40000"/>
    <a:srgbClr val="FF9999"/>
    <a:srgbClr val="99CC00"/>
    <a:srgbClr val="E2FF8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575" autoAdjust="0"/>
    <p:restoredTop sz="98897" autoAdjust="0"/>
  </p:normalViewPr>
  <p:slideViewPr>
    <p:cSldViewPr snapToObjects="1">
      <p:cViewPr>
        <p:scale>
          <a:sx n="75" d="100"/>
          <a:sy n="75" d="100"/>
        </p:scale>
        <p:origin x="-1464" y="-4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41"/>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8.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3.fntdata"/><Relationship Id="rId133" Type="http://schemas.openxmlformats.org/officeDocument/2006/relationships/font" Target="fonts/font24.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4.fntdata"/><Relationship Id="rId128" Type="http://schemas.openxmlformats.org/officeDocument/2006/relationships/font" Target="fonts/font19.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font" Target="fonts/font4.fntdata"/><Relationship Id="rId118" Type="http://schemas.openxmlformats.org/officeDocument/2006/relationships/font" Target="fonts/font9.fntdata"/><Relationship Id="rId126" Type="http://schemas.openxmlformats.org/officeDocument/2006/relationships/font" Target="fonts/font17.fntdata"/><Relationship Id="rId13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font" Target="fonts/font7.fntdata"/><Relationship Id="rId124" Type="http://schemas.openxmlformats.org/officeDocument/2006/relationships/font" Target="fonts/font15.fntdata"/><Relationship Id="rId129" Type="http://schemas.openxmlformats.org/officeDocument/2006/relationships/font" Target="fonts/font20.fntdata"/><Relationship Id="rId13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font" Target="fonts/font2.fntdata"/><Relationship Id="rId13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font" Target="fonts/font5.fntdata"/><Relationship Id="rId119" Type="http://schemas.openxmlformats.org/officeDocument/2006/relationships/font" Target="fonts/font10.fntdata"/><Relationship Id="rId127" Type="http://schemas.openxmlformats.org/officeDocument/2006/relationships/font" Target="fonts/font1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3.fntdata"/><Relationship Id="rId130" Type="http://schemas.openxmlformats.org/officeDocument/2006/relationships/font" Target="fonts/font21.fntdata"/><Relationship Id="rId13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1.fntdata"/><Relationship Id="rId125" Type="http://schemas.openxmlformats.org/officeDocument/2006/relationships/font" Target="fonts/font1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fntdata"/><Relationship Id="rId115" Type="http://schemas.openxmlformats.org/officeDocument/2006/relationships/font" Target="fonts/font6.fntdata"/><Relationship Id="rId131" Type="http://schemas.openxmlformats.org/officeDocument/2006/relationships/font" Target="fonts/font22.fntdata"/><Relationship Id="rId136"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2015-8-6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p14="http://schemas.microsoft.com/office/powerpoint/2010/main" xmlns=""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1</a:t>
            </a:fld>
            <a:endParaRPr lang="en-US" altLang="zh-CN"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16</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17</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18</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19</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20</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p:cNvSpPr>
          <p:nvPr>
            <p:ph type="sldImg"/>
          </p:nvPr>
        </p:nvSpPr>
        <p:spPr bwMode="auto">
          <a:noFill/>
          <a:ln>
            <a:solidFill>
              <a:srgbClr val="000000"/>
            </a:solidFill>
            <a:miter lim="800000"/>
            <a:headEnd/>
            <a:tailEnd/>
          </a:ln>
        </p:spPr>
      </p:sp>
      <p:sp>
        <p:nvSpPr>
          <p:cNvPr id="171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DB050B-0B13-4A71-9D7D-2735323ED5B8}" type="slidenum">
              <a:rPr lang="zh-CN" altLang="en-US"/>
              <a:pPr fontAlgn="base">
                <a:spcBef>
                  <a:spcPct val="0"/>
                </a:spcBef>
                <a:spcAft>
                  <a:spcPct val="0"/>
                </a:spcAft>
                <a:defRPr/>
              </a:pPr>
              <a:t>21</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headEnd/>
            <a:tailEnd/>
          </a:ln>
        </p:spPr>
      </p:sp>
      <p:sp>
        <p:nvSpPr>
          <p:cNvPr id="17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371CA4-C4C4-46FD-B488-90898D010C86}" type="slidenum">
              <a:rPr lang="zh-CN" altLang="en-US"/>
              <a:pPr fontAlgn="base">
                <a:spcBef>
                  <a:spcPct val="0"/>
                </a:spcBef>
                <a:spcAft>
                  <a:spcPct val="0"/>
                </a:spcAft>
                <a:defRPr/>
              </a:pPr>
              <a:t>22</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23</a:t>
            </a:fld>
            <a:endParaRPr lang="en-US" altLang="zh-CN" sz="1200">
              <a:latin typeface="+mn-lt"/>
              <a:ea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24</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25</a:t>
            </a:fld>
            <a:endParaRPr lang="en-US" altLang="zh-CN" sz="1200">
              <a:latin typeface="+mn-lt"/>
              <a:ea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2</a:t>
            </a:fld>
            <a:endParaRPr lang="en-US" altLang="zh-CN" sz="12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幻灯片图像占位符 1"/>
          <p:cNvSpPr>
            <a:spLocks noGrp="1" noRot="1" noChangeAspect="1"/>
          </p:cNvSpPr>
          <p:nvPr>
            <p:ph type="sldImg"/>
          </p:nvPr>
        </p:nvSpPr>
        <p:spPr bwMode="auto">
          <a:noFill/>
          <a:ln>
            <a:solidFill>
              <a:srgbClr val="000000"/>
            </a:solidFill>
            <a:miter lim="800000"/>
            <a:headEnd/>
            <a:tailEnd/>
          </a:ln>
        </p:spPr>
      </p:sp>
      <p:sp>
        <p:nvSpPr>
          <p:cNvPr id="178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51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F4AFF2-A2F9-477F-8F0F-9546374963DB}" type="slidenum">
              <a:rPr lang="zh-CN" altLang="en-US"/>
              <a:pPr fontAlgn="base">
                <a:spcBef>
                  <a:spcPct val="0"/>
                </a:spcBef>
                <a:spcAft>
                  <a:spcPct val="0"/>
                </a:spcAft>
                <a:defRPr/>
              </a:pPr>
              <a:t>26</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29</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30</a:t>
            </a:fld>
            <a:endParaRPr lang="en-US" altLang="zh-CN" sz="1200">
              <a:latin typeface="+mn-lt"/>
              <a:ea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32</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33</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41</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42</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43</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44</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52</a:t>
            </a:fld>
            <a:endParaRPr lang="en-US" altLang="zh-CN" sz="1200">
              <a:latin typeface="+mn-lt"/>
              <a:ea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headEnd/>
            <a:tailEnd/>
          </a:ln>
        </p:spPr>
      </p:sp>
      <p:sp>
        <p:nvSpPr>
          <p:cNvPr id="139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6DBC02-CD75-4B21-9C07-BE6114A99417}" type="slidenum">
              <a:rPr lang="zh-CN" altLang="en-US"/>
              <a:pPr fontAlgn="base">
                <a:spcBef>
                  <a:spcPct val="0"/>
                </a:spcBef>
                <a:spcAft>
                  <a:spcPct val="0"/>
                </a:spcAft>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53</a:t>
            </a:fld>
            <a:endParaRPr lang="en-US" altLang="zh-CN" sz="1200">
              <a:latin typeface="+mn-lt"/>
              <a:ea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A17BC62-5AEF-4B39-A66A-5706ED3AC782}" type="slidenum">
              <a:rPr lang="zh-CN" altLang="en-US" sz="1200">
                <a:latin typeface="+mn-lt"/>
                <a:ea typeface="+mn-ea"/>
              </a:rPr>
              <a:pPr algn="r">
                <a:defRPr/>
              </a:pPr>
              <a:t>54</a:t>
            </a:fld>
            <a:endParaRPr lang="en-US" altLang="zh-CN" sz="1200">
              <a:latin typeface="+mn-lt"/>
              <a:ea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headEnd/>
            <a:tailEnd/>
          </a:ln>
        </p:spPr>
      </p:sp>
      <p:sp>
        <p:nvSpPr>
          <p:cNvPr id="241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9A25AD0-1147-4099-9558-D3B39D81C4D1}" type="slidenum">
              <a:rPr lang="zh-CN" altLang="en-US" sz="1200">
                <a:latin typeface="+mn-lt"/>
                <a:ea typeface="+mn-ea"/>
              </a:rPr>
              <a:pPr algn="r">
                <a:defRPr/>
              </a:pPr>
              <a:t>56</a:t>
            </a:fld>
            <a:endParaRPr lang="en-US" altLang="zh-CN" sz="1200">
              <a:latin typeface="+mn-lt"/>
              <a:ea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headEnd/>
            <a:tailEnd/>
          </a:ln>
        </p:spPr>
      </p:sp>
      <p:sp>
        <p:nvSpPr>
          <p:cNvPr id="243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0127B037-994A-48F6-B78B-E7E7E51D8555}" type="slidenum">
              <a:rPr lang="zh-CN" altLang="en-US" sz="1200">
                <a:latin typeface="+mn-lt"/>
                <a:ea typeface="+mn-ea"/>
              </a:rPr>
              <a:pPr algn="r">
                <a:defRPr/>
              </a:pPr>
              <a:t>57</a:t>
            </a:fld>
            <a:endParaRPr lang="en-US" altLang="zh-CN" sz="1200">
              <a:latin typeface="+mn-lt"/>
              <a:ea typeface="+mn-e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59</a:t>
            </a:fld>
            <a:endParaRPr lang="en-US" altLang="zh-CN" sz="1200">
              <a:latin typeface="+mn-lt"/>
              <a:ea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60</a:t>
            </a:fld>
            <a:endParaRPr lang="en-US" altLang="zh-CN" sz="1200">
              <a:latin typeface="+mn-lt"/>
              <a:ea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62</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63</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64</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65</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66</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74</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77</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78</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79</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80</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81</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83</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p:cNvSpPr>
          <p:nvPr>
            <p:ph type="sldImg"/>
          </p:nvPr>
        </p:nvSpPr>
        <p:spPr bwMode="auto">
          <a:noFill/>
          <a:ln>
            <a:solidFill>
              <a:srgbClr val="000000"/>
            </a:solidFill>
            <a:miter lim="800000"/>
            <a:headEnd/>
            <a:tailEnd/>
          </a:ln>
        </p:spPr>
      </p:sp>
      <p:sp>
        <p:nvSpPr>
          <p:cNvPr id="145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5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95083A-7F0F-4406-971F-75324602A7F3}" type="slidenum">
              <a:rPr lang="zh-CN" altLang="en-US"/>
              <a:pPr fontAlgn="base">
                <a:spcBef>
                  <a:spcPct val="0"/>
                </a:spcBef>
                <a:spcAft>
                  <a:spcPct val="0"/>
                </a:spcAft>
                <a:defRPr/>
              </a:pPr>
              <a:t>10</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86</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87</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88</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89</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90</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91</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92</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93</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12</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96</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97</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98</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99</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100</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101</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上面挤，下面空</a:t>
            </a:r>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幻灯片图像占位符 1"/>
          <p:cNvSpPr>
            <a:spLocks noGrp="1" noRot="1" noChangeAspect="1"/>
          </p:cNvSpPr>
          <p:nvPr>
            <p:ph type="sldImg"/>
          </p:nvPr>
        </p:nvSpPr>
        <p:spPr bwMode="auto">
          <a:noFill/>
          <a:ln>
            <a:solidFill>
              <a:srgbClr val="000000"/>
            </a:solidFill>
            <a:miter lim="800000"/>
            <a:headEnd/>
            <a:tailEnd/>
          </a:ln>
        </p:spPr>
      </p:sp>
      <p:sp>
        <p:nvSpPr>
          <p:cNvPr id="153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4C74D9-43F3-4368-9815-4A048F2C73FD}" type="slidenum">
              <a:rPr lang="zh-CN" altLang="en-US"/>
              <a:pPr fontAlgn="base">
                <a:spcBef>
                  <a:spcPct val="0"/>
                </a:spcBef>
                <a:spcAft>
                  <a:spcPct val="0"/>
                </a:spcAft>
                <a:defRPr/>
              </a:pPr>
              <a:t>13</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637386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986812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200690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079188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371208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755266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06978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627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70228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049772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694097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493387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688664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587315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16560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586379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92009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18112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089498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137515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5894062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21076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2015-8-6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753901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2015-8-6</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849044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6.xm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101.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image" Target="../media/image50.png"/><Relationship Id="rId7" Type="http://schemas.openxmlformats.org/officeDocument/2006/relationships/image" Target="../media/image15.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102.xml"/><Relationship Id="rId4" Type="http://schemas.openxmlformats.org/officeDocument/2006/relationships/image" Target="../media/image51.png"/><Relationship Id="rId9" Type="http://schemas.openxmlformats.org/officeDocument/2006/relationships/image" Target="../media/image16.jpeg"/></Relationships>
</file>

<file path=ppt/slides/_rels/slide10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0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101.xml"/></Relationships>
</file>

<file path=ppt/slides/_rels/slide10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5.xml"/><Relationship Id="rId4" Type="http://schemas.openxmlformats.org/officeDocument/2006/relationships/slide" Target="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5.jpeg"/><Relationship Id="rId4" Type="http://schemas.openxmlformats.org/officeDocument/2006/relationships/slide" Target="slide5.xml"/></Relationships>
</file>

<file path=ppt/slides/_rels/slide13.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Educational%20technology.mp3" TargetMode="External"/><Relationship Id="rId5" Type="http://schemas.openxmlformats.org/officeDocument/2006/relationships/image" Target="../media/image24.jpeg"/><Relationship Id="rId4" Type="http://schemas.openxmlformats.org/officeDocument/2006/relationships/image" Target="../media/image21.png"/><Relationship Id="rId9" Type="http://schemas.openxmlformats.org/officeDocument/2006/relationships/image" Target="../media/image15.jpeg"/></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6.png"/><Relationship Id="rId7"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dictation%201.mp3" TargetMode="External"/><Relationship Id="rId4" Type="http://schemas.openxmlformats.org/officeDocument/2006/relationships/image" Target="../media/image21.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6.png"/><Relationship Id="rId7" Type="http://schemas.openxmlformats.org/officeDocument/2006/relationships/slide" Target="slide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dictation%202.mp3" TargetMode="External"/><Relationship Id="rId4" Type="http://schemas.openxmlformats.org/officeDocument/2006/relationships/image" Target="../media/image21.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6.png"/><Relationship Id="rId7"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dictation%203.mp3" TargetMode="External"/><Relationship Id="rId4" Type="http://schemas.openxmlformats.org/officeDocument/2006/relationships/image" Target="../media/image21.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6.png"/><Relationship Id="rId7"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dictation%204.mp3"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5.xml"/></Relationships>
</file>

<file path=ppt/slides/_rels/slide1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8.png"/><Relationship Id="rId7"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slide" Target="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8.png"/><Relationship Id="rId7"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1.png"/><Relationship Id="rId4" Type="http://schemas.openxmlformats.org/officeDocument/2006/relationships/slide" Target="slide6.xml"/></Relationships>
</file>

<file path=ppt/slides/_rels/slide21.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1.jpeg"/><Relationship Id="rId7" Type="http://schemas.openxmlformats.org/officeDocument/2006/relationships/slide" Target="slide6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22.xml"/><Relationship Id="rId10" Type="http://schemas.openxmlformats.org/officeDocument/2006/relationships/image" Target="../media/image10.png"/><Relationship Id="rId4" Type="http://schemas.openxmlformats.org/officeDocument/2006/relationships/image" Target="../media/image32.png"/><Relationship Id="rId9"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25.png"/><Relationship Id="rId4" Type="http://schemas.openxmlformats.org/officeDocument/2006/relationships/hyperlink" Target="tape%201.mp3"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32.png"/><Relationship Id="rId4" Type="http://schemas.openxmlformats.org/officeDocument/2006/relationships/slide" Target="slide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slide" Target="slide6.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slide" Target="slide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32.png"/><Relationship Id="rId4" Type="http://schemas.openxmlformats.org/officeDocument/2006/relationships/slide" Target="slide6.xml"/></Relationships>
</file>

<file path=ppt/slides/_rels/slide3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25.png"/><Relationship Id="rId4" Type="http://schemas.openxmlformats.org/officeDocument/2006/relationships/hyperlink" Target="tape%202.mp3"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3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2.jpe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slide" Target="slide10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slide" Target="slide21.xml"/><Relationship Id="rId5" Type="http://schemas.openxmlformats.org/officeDocument/2006/relationships/image" Target="../media/image9.png"/><Relationship Id="rId10" Type="http://schemas.openxmlformats.org/officeDocument/2006/relationships/slide" Target="slide5.xml"/><Relationship Id="rId4" Type="http://schemas.openxmlformats.org/officeDocument/2006/relationships/slide" Target="slide80.xml"/><Relationship Id="rId9" Type="http://schemas.openxmlformats.org/officeDocument/2006/relationships/image" Target="../media/image11.png"/><Relationship Id="rId1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png"/><Relationship Id="rId7" Type="http://schemas.openxmlformats.org/officeDocument/2006/relationships/slide" Target="slide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2.xml"/><Relationship Id="rId4" Type="http://schemas.openxmlformats.org/officeDocument/2006/relationships/slide" Target="slide6.xml"/><Relationship Id="rId9"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21.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21.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5.jpeg"/><Relationship Id="rId4" Type="http://schemas.openxmlformats.org/officeDocument/2006/relationships/slide" Target="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21.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slide" Target="slide21.xml"/><Relationship Id="rId5" Type="http://schemas.openxmlformats.org/officeDocument/2006/relationships/image" Target="../media/image39.jpe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37.png"/><Relationship Id="rId4" Type="http://schemas.openxmlformats.org/officeDocument/2006/relationships/image" Target="../media/image39.jpeg"/></Relationships>
</file>

<file path=ppt/slides/_rels/slide64.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37.png"/><Relationship Id="rId4" Type="http://schemas.openxmlformats.org/officeDocument/2006/relationships/image" Target="../media/image39.jpeg"/></Relationships>
</file>

<file path=ppt/slides/_rels/slide65.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slide" Target="slide21.xml"/><Relationship Id="rId5" Type="http://schemas.openxmlformats.org/officeDocument/2006/relationships/image" Target="../media/image37.png"/><Relationship Id="rId4" Type="http://schemas.openxmlformats.org/officeDocument/2006/relationships/image" Target="../media/image39.jpeg"/></Relationships>
</file>

<file path=ppt/slides/_rels/slide66.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15.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37.png"/><Relationship Id="rId4" Type="http://schemas.openxmlformats.org/officeDocument/2006/relationships/image" Target="../media/image39.jpeg"/></Relationships>
</file>

<file path=ppt/slides/_rels/slide6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21.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21.xml"/></Relationships>
</file>

<file path=ppt/slides/_rels/slide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5.xm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21.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21.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21.xml"/></Relationships>
</file>

<file path=ppt/slides/_rels/slide7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32.png"/><Relationship Id="rId7" Type="http://schemas.openxmlformats.org/officeDocument/2006/relationships/slide" Target="slide2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gif"/><Relationship Id="rId4" Type="http://schemas.openxmlformats.org/officeDocument/2006/relationships/hyperlink" Target="the%20future%20of%20digital%20education.wmv"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21.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5.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notesSlide" Target="../notesSlides/notesSlide45.xml"/><Relationship Id="rId7" Type="http://schemas.openxmlformats.org/officeDocument/2006/relationships/slide" Target="slide9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81.xml"/><Relationship Id="rId11" Type="http://schemas.openxmlformats.org/officeDocument/2006/relationships/image" Target="../media/image44.png"/><Relationship Id="rId5" Type="http://schemas.openxmlformats.org/officeDocument/2006/relationships/image" Target="../media/image9.png"/><Relationship Id="rId10" Type="http://schemas.openxmlformats.org/officeDocument/2006/relationships/image" Target="../media/image15.jpeg"/><Relationship Id="rId4" Type="http://schemas.openxmlformats.org/officeDocument/2006/relationships/image" Target="../media/image37.png"/><Relationship Id="rId9" Type="http://schemas.openxmlformats.org/officeDocument/2006/relationships/slide" Target="slide4.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8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46.jpeg"/></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8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80.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5.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slide" Target="slide80.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9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80.xml"/></Relationships>
</file>

<file path=ppt/slides/_rels/slide9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15.jpeg"/><Relationship Id="rId4" Type="http://schemas.openxmlformats.org/officeDocument/2006/relationships/slide" Target="slide80.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slide" Target="slide80.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找图\新视野读写1\U3\新视野大学英语(第三版)读写教程1 8053546784_S.jpg"/>
          <p:cNvPicPr>
            <a:picLocks noChangeAspect="1" noChangeArrowheads="1"/>
          </p:cNvPicPr>
          <p:nvPr/>
        </p:nvPicPr>
        <p:blipFill>
          <a:blip r:embed="rId3" cstate="print"/>
          <a:srcRect l="5000" r="4062"/>
          <a:stretch>
            <a:fillRect/>
          </a:stretch>
        </p:blipFill>
        <p:spPr bwMode="auto">
          <a:xfrm>
            <a:off x="3291448" y="2805194"/>
            <a:ext cx="1709180" cy="1409624"/>
          </a:xfrm>
          <a:prstGeom prst="rect">
            <a:avLst/>
          </a:prstGeom>
          <a:noFill/>
        </p:spPr>
      </p:pic>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4"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1</a:t>
            </a:r>
          </a:p>
        </p:txBody>
      </p:sp>
      <p:grpSp>
        <p:nvGrpSpPr>
          <p:cNvPr id="20" name="组合 14"/>
          <p:cNvGrpSpPr>
            <a:grpSpLocks/>
          </p:cNvGrpSpPr>
          <p:nvPr/>
        </p:nvGrpSpPr>
        <p:grpSpPr bwMode="auto">
          <a:xfrm>
            <a:off x="1785918" y="1457758"/>
            <a:ext cx="4673908" cy="2648812"/>
            <a:chOff x="3669387" y="195098"/>
            <a:chExt cx="4974621" cy="3848806"/>
          </a:xfrm>
        </p:grpSpPr>
        <p:sp>
          <p:nvSpPr>
            <p:cNvPr id="24" name="矩形 23"/>
            <p:cNvSpPr/>
            <p:nvPr/>
          </p:nvSpPr>
          <p:spPr>
            <a:xfrm>
              <a:off x="5428332" y="195098"/>
              <a:ext cx="1572068" cy="1856974"/>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1939" y="2184861"/>
              <a:ext cx="1572069" cy="1859043"/>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669387" y="2184861"/>
              <a:ext cx="1570964" cy="1856974"/>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sp>
        <p:nvSpPr>
          <p:cNvPr id="27" name="Text Box 14"/>
          <p:cNvSpPr txBox="1">
            <a:spLocks noChangeArrowheads="1"/>
          </p:cNvSpPr>
          <p:nvPr/>
        </p:nvSpPr>
        <p:spPr bwMode="auto">
          <a:xfrm>
            <a:off x="678656" y="4917486"/>
            <a:ext cx="7572375" cy="584200"/>
          </a:xfrm>
          <a:prstGeom prst="rect">
            <a:avLst/>
          </a:prstGeom>
          <a:noFill/>
          <a:ln w="9525">
            <a:noFill/>
            <a:miter lim="800000"/>
            <a:headEnd/>
            <a:tailEnd/>
          </a:ln>
          <a:effectLst>
            <a:outerShdw sx="1000" sy="1000" algn="ctr" rotWithShape="0">
              <a:schemeClr val="tx2"/>
            </a:outerShdw>
          </a:effectLst>
        </p:spPr>
        <p:txBody>
          <a:bodyPr>
            <a:spAutoFit/>
          </a:bodyPr>
          <a:lstStyle/>
          <a:p>
            <a:pPr algn="ctr" latinLnBrk="1">
              <a:spcBef>
                <a:spcPct val="50000"/>
              </a:spcBef>
              <a:defRPr/>
            </a:pPr>
            <a:r>
              <a:rPr lang="en-US" altLang="zh-CN" sz="3200" b="1" dirty="0" smtClean="0">
                <a:solidFill>
                  <a:schemeClr val="accent3">
                    <a:lumMod val="50000"/>
                  </a:schemeClr>
                </a:solidFill>
                <a:latin typeface="Georgia" pitchFamily="18" charset="0"/>
                <a:ea typeface="Gulim" pitchFamily="34" charset="-127"/>
              </a:rPr>
              <a:t>College life in the Internet age</a:t>
            </a:r>
            <a:endParaRPr lang="zh-CN" altLang="en-US" sz="3200" b="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a:t>
            </a:r>
            <a:r>
              <a:rPr kumimoji="1" lang="en-US" altLang="zh-CN" sz="3600" b="1" dirty="0" smtClean="0">
                <a:effectLst>
                  <a:outerShdw blurRad="38100" dist="38100" dir="2700000" algn="tl">
                    <a:srgbClr val="000000">
                      <a:alpha val="43137"/>
                    </a:srgbClr>
                  </a:outerShdw>
                </a:effectLst>
                <a:latin typeface="+mj-lt"/>
                <a:ea typeface="华文彩云" pitchFamily="2" charset="-122"/>
              </a:rPr>
              <a:t>3 </a:t>
            </a:r>
            <a:r>
              <a:rPr kumimoji="1" lang="en-US" altLang="zh-CN" sz="3600" b="1" dirty="0">
                <a:effectLst>
                  <a:outerShdw blurRad="38100" dist="38100" dir="2700000" algn="tl">
                    <a:srgbClr val="000000">
                      <a:alpha val="43137"/>
                    </a:srgbClr>
                  </a:outerShdw>
                </a:effectLst>
                <a:latin typeface="+mj-lt"/>
                <a:ea typeface="华文彩云" pitchFamily="2" charset="-122"/>
              </a:rPr>
              <a:t>Section A</a:t>
            </a:r>
          </a:p>
        </p:txBody>
      </p:sp>
      <p:sp>
        <p:nvSpPr>
          <p:cNvPr id="30" name="TextBox 45"/>
          <p:cNvSpPr txBox="1">
            <a:spLocks noChangeArrowheads="1"/>
          </p:cNvSpPr>
          <p:nvPr/>
        </p:nvSpPr>
        <p:spPr bwMode="auto">
          <a:xfrm>
            <a:off x="179512" y="6318250"/>
            <a:ext cx="10072688" cy="523220"/>
          </a:xfrm>
          <a:prstGeom prst="rect">
            <a:avLst/>
          </a:prstGeom>
          <a:noFill/>
          <a:ln w="9525">
            <a:noFill/>
            <a:miter lim="800000"/>
            <a:headEnd/>
            <a:tailEnd/>
          </a:ln>
        </p:spPr>
        <p:txBody>
          <a:bodyPr>
            <a:spAutoFit/>
          </a:bodyPr>
          <a:lstStyle/>
          <a:p>
            <a:pPr>
              <a:defRPr/>
            </a:pPr>
            <a:r>
              <a:rPr lang="en-US" altLang="zh-CN" sz="1400" b="1" dirty="0" smtClean="0">
                <a:solidFill>
                  <a:schemeClr val="bg1"/>
                </a:solidFill>
                <a:latin typeface="Bodoni MT Condensed" pitchFamily="18" charset="0"/>
                <a:ea typeface="HY견명조"/>
                <a:cs typeface="Times New Roman" pitchFamily="18" charset="0"/>
              </a:rPr>
              <a:t>FOREIGN </a:t>
            </a:r>
            <a:r>
              <a:rPr lang="en-US" altLang="zh-CN" sz="1400" b="1" dirty="0">
                <a:solidFill>
                  <a:schemeClr val="bg1"/>
                </a:solidFill>
                <a:latin typeface="Bodoni MT Condensed" pitchFamily="18" charset="0"/>
                <a:ea typeface="HY견명조"/>
                <a:cs typeface="Times New Roman" pitchFamily="18" charset="0"/>
              </a:rPr>
              <a:t>LANGUAGE TEACHING AND RESEARCH PRESS      </a:t>
            </a:r>
            <a:endParaRPr lang="en-US" altLang="zh-CN" sz="1400" b="1" dirty="0" smtClean="0">
              <a:solidFill>
                <a:schemeClr val="bg1"/>
              </a:solidFill>
              <a:latin typeface="Bodoni MT Condensed" pitchFamily="18" charset="0"/>
              <a:ea typeface="HY견명조"/>
              <a:cs typeface="Times New Roman" pitchFamily="18" charset="0"/>
            </a:endParaRPr>
          </a:p>
          <a:p>
            <a:pPr>
              <a:defRPr/>
            </a:pPr>
            <a:r>
              <a:rPr lang="en-US" altLang="zh-CN" sz="1400" b="1" dirty="0" smtClean="0">
                <a:solidFill>
                  <a:schemeClr val="bg1"/>
                </a:solidFill>
                <a:latin typeface="Bodoni MT Condensed" pitchFamily="18" charset="0"/>
                <a:ea typeface="HY견명조"/>
                <a:cs typeface="Times New Roman" pitchFamily="18" charset="0"/>
              </a:rPr>
              <a:t>AIR </a:t>
            </a:r>
            <a:r>
              <a:rPr lang="en-US" altLang="zh-CN" sz="1400" b="1" dirty="0">
                <a:solidFill>
                  <a:schemeClr val="bg1"/>
                </a:solidFill>
                <a:latin typeface="Bodoni MT Condensed" pitchFamily="18" charset="0"/>
                <a:ea typeface="HY견명조"/>
                <a:cs typeface="Times New Roman" pitchFamily="18" charset="0"/>
              </a:rPr>
              <a:t>FORCE ENGINEERING </a:t>
            </a:r>
            <a:r>
              <a:rPr lang="en-US" altLang="zh-CN" sz="1400" b="1" dirty="0" smtClean="0">
                <a:solidFill>
                  <a:schemeClr val="bg1"/>
                </a:solidFill>
                <a:latin typeface="Bodoni MT Condensed" pitchFamily="18" charset="0"/>
                <a:ea typeface="HY견명조"/>
                <a:cs typeface="Times New Roman" pitchFamily="18" charset="0"/>
              </a:rPr>
              <a:t>UNIVERSITY</a:t>
            </a:r>
            <a:endParaRPr lang="zh-CN" altLang="en-US" sz="1400" b="1" dirty="0">
              <a:solidFill>
                <a:schemeClr val="bg1"/>
              </a:solidFill>
              <a:latin typeface="Bodoni MT Condensed" pitchFamily="18" charset="0"/>
              <a:ea typeface="HY견명조"/>
              <a:cs typeface="Times New Roman" pitchFamily="18" charset="0"/>
            </a:endParaRPr>
          </a:p>
        </p:txBody>
      </p:sp>
      <p:pic>
        <p:nvPicPr>
          <p:cNvPr id="1027" name="Picture 3" descr="D:\找图\新视野读写1\U3\新视野大学英语（第三版）读写教程1 waverbreak-81355.jpg"/>
          <p:cNvPicPr>
            <a:picLocks noChangeAspect="1" noChangeArrowheads="1"/>
          </p:cNvPicPr>
          <p:nvPr/>
        </p:nvPicPr>
        <p:blipFill>
          <a:blip r:embed="rId5" cstate="print"/>
          <a:srcRect l="34731"/>
          <a:stretch>
            <a:fillRect/>
          </a:stretch>
        </p:blipFill>
        <p:spPr bwMode="auto">
          <a:xfrm>
            <a:off x="1785918" y="1449334"/>
            <a:ext cx="1476000" cy="1286424"/>
          </a:xfrm>
          <a:prstGeom prst="rect">
            <a:avLst/>
          </a:prstGeom>
          <a:noFill/>
        </p:spPr>
      </p:pic>
    </p:spTree>
    <p:extLst>
      <p:ext uri="{BB962C8B-B14F-4D97-AF65-F5344CB8AC3E}">
        <p14:creationId xmlns:p14="http://schemas.microsoft.com/office/powerpoint/2010/main" xmlns="" val="532640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18" name="圆角矩形 17"/>
          <p:cNvSpPr/>
          <p:nvPr/>
        </p:nvSpPr>
        <p:spPr>
          <a:xfrm>
            <a:off x="857224" y="2428868"/>
            <a:ext cx="7715304" cy="3996000"/>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44389"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472" y="1957389"/>
            <a:ext cx="1218349" cy="971545"/>
          </a:xfrm>
          <a:prstGeom prst="rect">
            <a:avLst/>
          </a:prstGeom>
          <a:noFill/>
          <a:ln w="9525">
            <a:noFill/>
            <a:miter lim="800000"/>
            <a:headEnd/>
            <a:tailEnd/>
          </a:ln>
        </p:spPr>
      </p:pic>
      <p:sp>
        <p:nvSpPr>
          <p:cNvPr id="17" name="TextBox 16">
            <a:hlinkClick r:id="rId5" action="ppaction://hlinksldjump"/>
          </p:cNvPr>
          <p:cNvSpPr txBox="1"/>
          <p:nvPr/>
        </p:nvSpPr>
        <p:spPr>
          <a:xfrm>
            <a:off x="714348" y="2181220"/>
            <a:ext cx="1073150" cy="461962"/>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19" name="TextBox 18"/>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0"/>
          <p:cNvSpPr txBox="1">
            <a:spLocks noChangeArrowheads="1"/>
          </p:cNvSpPr>
          <p:nvPr/>
        </p:nvSpPr>
        <p:spPr bwMode="auto">
          <a:xfrm>
            <a:off x="1000100" y="2404131"/>
            <a:ext cx="7358114" cy="3859518"/>
          </a:xfrm>
          <a:prstGeom prst="rect">
            <a:avLst/>
          </a:prstGeom>
          <a:noFill/>
          <a:ln w="9525">
            <a:noFill/>
            <a:miter lim="800000"/>
            <a:headEnd/>
            <a:tailEnd/>
          </a:ln>
        </p:spPr>
        <p:txBody>
          <a:bodyPr wrap="square">
            <a:spAutoFit/>
          </a:bodyPr>
          <a:lstStyle/>
          <a:p>
            <a:pPr algn="just">
              <a:lnSpc>
                <a:spcPct val="120000"/>
              </a:lnSpc>
              <a:defRPr/>
            </a:pPr>
            <a:endParaRPr lang="en-US" altLang="zh-CN" sz="2400" dirty="0" smtClean="0">
              <a:latin typeface="Helvetica"/>
              <a:ea typeface="Cambria Math" pitchFamily="18" charset="0"/>
              <a:cs typeface="Arial" charset="0"/>
            </a:endParaRPr>
          </a:p>
          <a:p>
            <a:pPr algn="just"/>
            <a:r>
              <a:rPr lang="en-US" sz="2400" b="1" dirty="0" smtClean="0"/>
              <a:t>I prefer the </a:t>
            </a:r>
            <a:r>
              <a:rPr lang="en-US" sz="2400" b="1" dirty="0" smtClean="0">
                <a:solidFill>
                  <a:srgbClr val="FF0000"/>
                </a:solidFill>
              </a:rPr>
              <a:t>multimedia way of learning</a:t>
            </a:r>
            <a:r>
              <a:rPr lang="en-US" sz="2400" b="1" dirty="0" smtClean="0"/>
              <a:t>:</a:t>
            </a:r>
            <a:endParaRPr lang="zh-CN" altLang="en-US" sz="2400" dirty="0" smtClean="0"/>
          </a:p>
          <a:p>
            <a:pPr marL="265113" indent="-265113" algn="just"/>
            <a:r>
              <a:rPr lang="en-US" altLang="zh-CN" sz="2400" dirty="0" smtClean="0">
                <a:latin typeface="Helvetica"/>
                <a:ea typeface="Cambria Math" pitchFamily="18" charset="0"/>
                <a:cs typeface="Arial" charset="0"/>
              </a:rPr>
              <a:t>· it is vivid with teaching materials presented in different ways</a:t>
            </a:r>
            <a:endParaRPr lang="zh-CN" altLang="en-US" sz="2400" dirty="0" smtClean="0">
              <a:latin typeface="Helvetica"/>
              <a:ea typeface="Cambria Math" pitchFamily="18" charset="0"/>
              <a:cs typeface="Arial" charset="0"/>
            </a:endParaRPr>
          </a:p>
          <a:p>
            <a:pPr marL="265113" indent="-265113" algn="just"/>
            <a:r>
              <a:rPr lang="en-US" altLang="zh-CN" sz="2400" dirty="0" smtClean="0">
                <a:latin typeface="Helvetica"/>
                <a:ea typeface="Cambria Math" pitchFamily="18" charset="0"/>
                <a:cs typeface="Arial" charset="0"/>
              </a:rPr>
              <a:t>· Compared with traditional classroom, it is more interesting.</a:t>
            </a:r>
          </a:p>
          <a:p>
            <a:r>
              <a:rPr lang="en-US" sz="2400" b="1" dirty="0" smtClean="0"/>
              <a:t>I prefer to </a:t>
            </a:r>
            <a:r>
              <a:rPr lang="en-US" sz="2400" b="1" dirty="0" smtClean="0">
                <a:solidFill>
                  <a:srgbClr val="FF0000"/>
                </a:solidFill>
              </a:rPr>
              <a:t>study online</a:t>
            </a:r>
            <a:r>
              <a:rPr lang="en-US" sz="2400" b="1" dirty="0" smtClean="0"/>
              <a:t>:</a:t>
            </a:r>
            <a:endParaRPr lang="zh-CN" altLang="en-US" sz="2400" dirty="0" smtClean="0"/>
          </a:p>
          <a:p>
            <a:r>
              <a:rPr lang="en-US" altLang="zh-CN" sz="2400" dirty="0" smtClean="0">
                <a:latin typeface="Helvetica"/>
                <a:ea typeface="Cambria Math" pitchFamily="18" charset="0"/>
                <a:cs typeface="Arial" charset="0"/>
              </a:rPr>
              <a:t>·  manage my own time</a:t>
            </a:r>
            <a:endParaRPr lang="zh-CN" altLang="en-US" sz="2400" dirty="0" smtClean="0">
              <a:latin typeface="Helvetica"/>
              <a:ea typeface="Cambria Math" pitchFamily="18" charset="0"/>
              <a:cs typeface="Arial" charset="0"/>
            </a:endParaRPr>
          </a:p>
          <a:p>
            <a:r>
              <a:rPr lang="en-US" altLang="zh-CN" sz="2400" dirty="0" smtClean="0">
                <a:latin typeface="Helvetica"/>
                <a:ea typeface="Cambria Math" pitchFamily="18" charset="0"/>
                <a:cs typeface="Arial" charset="0"/>
              </a:rPr>
              <a:t>·  have my own properties</a:t>
            </a:r>
            <a:endParaRPr lang="zh-CN" altLang="en-US" sz="2400" dirty="0" smtClean="0">
              <a:latin typeface="Helvetica"/>
              <a:ea typeface="Cambria Math" pitchFamily="18" charset="0"/>
              <a:cs typeface="Arial" charset="0"/>
            </a:endParaRPr>
          </a:p>
          <a:p>
            <a:r>
              <a:rPr lang="en-US" altLang="zh-CN" sz="2400" dirty="0" smtClean="0">
                <a:latin typeface="Helvetica"/>
                <a:ea typeface="Cambria Math" pitchFamily="18" charset="0"/>
                <a:cs typeface="Arial" charset="0"/>
              </a:rPr>
              <a:t>·  do things at my own pace</a:t>
            </a:r>
          </a:p>
        </p:txBody>
      </p:sp>
      <p:sp>
        <p:nvSpPr>
          <p:cNvPr id="144401" name="TextBox 22"/>
          <p:cNvSpPr txBox="1">
            <a:spLocks noChangeArrowheads="1"/>
          </p:cNvSpPr>
          <p:nvPr/>
        </p:nvSpPr>
        <p:spPr bwMode="auto">
          <a:xfrm>
            <a:off x="785818" y="1477396"/>
            <a:ext cx="8072462" cy="451406"/>
          </a:xfrm>
          <a:prstGeom prst="rect">
            <a:avLst/>
          </a:prstGeom>
          <a:noFill/>
          <a:ln w="9525">
            <a:noFill/>
            <a:miter lim="800000"/>
            <a:headEnd/>
            <a:tailEnd/>
          </a:ln>
        </p:spPr>
        <p:txBody>
          <a:bodyPr wrap="square">
            <a:spAutoFit/>
          </a:bodyPr>
          <a:lstStyle/>
          <a:p>
            <a:pPr marL="514350" indent="-514350" eaLnBrk="0" hangingPunct="0">
              <a:lnSpc>
                <a:spcPts val="2800"/>
              </a:lnSpc>
            </a:pPr>
            <a:r>
              <a:rPr lang="en-US" altLang="zh-CN" sz="2400" dirty="0" smtClean="0">
                <a:latin typeface="Helvetica"/>
                <a:ea typeface="Cambria Math" pitchFamily="18" charset="0"/>
                <a:cs typeface="Arial" charset="0"/>
              </a:rPr>
              <a:t>2. Which way do you prefer? Give your reasons.</a:t>
            </a:r>
            <a:endParaRPr lang="en-US" altLang="zh-CN" sz="2400" dirty="0">
              <a:latin typeface="Helvetica"/>
              <a:ea typeface="Cambria Math" pitchFamily="18" charset="0"/>
              <a:cs typeface="Arial" charset="0"/>
            </a:endParaRPr>
          </a:p>
        </p:txBody>
      </p:sp>
      <p:sp>
        <p:nvSpPr>
          <p:cNvPr id="10" name="矩形 9"/>
          <p:cNvSpPr/>
          <p:nvPr/>
        </p:nvSpPr>
        <p:spPr>
          <a:xfrm>
            <a:off x="3067911" y="427644"/>
            <a:ext cx="4075857" cy="522451"/>
          </a:xfrm>
          <a:prstGeom prst="rect">
            <a:avLst/>
          </a:prstGeom>
        </p:spPr>
        <p:txBody>
          <a:bodyPr wrap="square">
            <a:spAutoFit/>
          </a:bodyPr>
          <a:lstStyle/>
          <a:p>
            <a:pPr algn="just">
              <a:lnSpc>
                <a:spcPct val="130000"/>
              </a:lnSpc>
              <a:defRPr/>
            </a:pPr>
            <a:r>
              <a:rPr lang="en-US" altLang="zh-CN" sz="2400" b="1" dirty="0" smtClean="0">
                <a:solidFill>
                  <a:srgbClr val="006600"/>
                </a:solidFill>
                <a:latin typeface="Helvetica"/>
                <a:ea typeface="Helvetica Neue"/>
                <a:cs typeface="Helvetica Neue"/>
              </a:rPr>
              <a:t>Short answer questions</a:t>
            </a:r>
            <a:endParaRPr lang="zh-CN" altLang="en-US" sz="2400" b="1" dirty="0" smtClean="0">
              <a:solidFill>
                <a:srgbClr val="006600"/>
              </a:solidFill>
              <a:latin typeface="Helvetica"/>
              <a:ea typeface="Helvetica Neue"/>
              <a:cs typeface="Helvetica Neue"/>
            </a:endParaRPr>
          </a:p>
        </p:txBody>
      </p:sp>
      <p:pic>
        <p:nvPicPr>
          <p:cNvPr id="12"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7756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785794"/>
            <a:ext cx="9144000" cy="60722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rot="10800000">
            <a:off x="-3904" y="62294"/>
            <a:ext cx="4071848"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p:cNvSpPr txBox="1"/>
          <p:nvPr/>
        </p:nvSpPr>
        <p:spPr>
          <a:xfrm>
            <a:off x="368298" y="1742439"/>
            <a:ext cx="6704032" cy="4401205"/>
          </a:xfrm>
          <a:prstGeom prst="rect">
            <a:avLst/>
          </a:prstGeom>
          <a:noFill/>
        </p:spPr>
        <p:txBody>
          <a:bodyPr wrap="square" rtlCol="0">
            <a:spAutoFit/>
          </a:bodyPr>
          <a:lstStyle/>
          <a:p>
            <a:pPr algn="just">
              <a:lnSpc>
                <a:spcPts val="2800"/>
              </a:lnSpc>
              <a:defRPr/>
            </a:pPr>
            <a:r>
              <a:rPr lang="en-US" altLang="zh-CN" sz="2100" dirty="0" smtClean="0">
                <a:latin typeface="Helvetica" pitchFamily="34" charset="0"/>
                <a:ea typeface="Cambria Math" pitchFamily="18" charset="0"/>
                <a:cs typeface="Arial" pitchFamily="34" charset="0"/>
              </a:rPr>
              <a:t>    The college campus is </a:t>
            </a:r>
            <a:r>
              <a:rPr lang="en-US" altLang="zh-CN" sz="2100" dirty="0" smtClean="0">
                <a:solidFill>
                  <a:srgbClr val="FF6600"/>
                </a:solidFill>
                <a:latin typeface="Helvetica" pitchFamily="34" charset="0"/>
                <a:ea typeface="楷体_GB2312" pitchFamily="49" charset="-122"/>
              </a:rPr>
              <a:t>being transformed into </a:t>
            </a:r>
            <a:r>
              <a:rPr lang="en-US" altLang="zh-CN" sz="2100" dirty="0" smtClean="0">
                <a:latin typeface="Helvetica" pitchFamily="34" charset="0"/>
                <a:ea typeface="Cambria Math" pitchFamily="18" charset="0"/>
                <a:cs typeface="Arial" pitchFamily="34" charset="0"/>
              </a:rPr>
              <a:t>a new age of electronics. With many schools offering wireless Internet access anywhere on campus, colleges have become </a:t>
            </a:r>
            <a:r>
              <a:rPr lang="en-US" altLang="zh-CN" sz="2100" dirty="0" smtClean="0">
                <a:solidFill>
                  <a:srgbClr val="FF6600"/>
                </a:solidFill>
                <a:latin typeface="Helvetica" pitchFamily="34" charset="0"/>
                <a:ea typeface="楷体_GB2312" pitchFamily="49" charset="-122"/>
              </a:rPr>
              <a:t>the most Internet accessible spots in the world</a:t>
            </a:r>
            <a:r>
              <a:rPr lang="en-US" altLang="zh-CN" sz="2100" dirty="0" smtClean="0">
                <a:latin typeface="Helvetica" pitchFamily="34" charset="0"/>
                <a:ea typeface="Cambria Math" pitchFamily="18" charset="0"/>
                <a:cs typeface="Arial" pitchFamily="34" charset="0"/>
              </a:rPr>
              <a:t>. Students can use the </a:t>
            </a:r>
            <a:r>
              <a:rPr lang="en-US" altLang="zh-CN" sz="2100" dirty="0" smtClean="0">
                <a:solidFill>
                  <a:srgbClr val="FF6600"/>
                </a:solidFill>
                <a:latin typeface="Helvetica" pitchFamily="34" charset="0"/>
                <a:ea typeface="楷体_GB2312" pitchFamily="49" charset="-122"/>
              </a:rPr>
              <a:t>wonders</a:t>
            </a:r>
            <a:r>
              <a:rPr lang="en-US" altLang="zh-CN" sz="2100" dirty="0" smtClean="0">
                <a:latin typeface="Helvetica" pitchFamily="34" charset="0"/>
                <a:ea typeface="Cambria Math" pitchFamily="18" charset="0"/>
                <a:cs typeface="Arial" pitchFamily="34" charset="0"/>
              </a:rPr>
              <a:t> of the Internet to do homework, review lecture outlines, take part in class discussions and network online with your friends.</a:t>
            </a:r>
            <a:r>
              <a:rPr lang="en-US" altLang="zh-CN" sz="2400" dirty="0" smtClean="0">
                <a:latin typeface="Helvetica" pitchFamily="34" charset="0"/>
                <a:ea typeface="Cambria Math" pitchFamily="18" charset="0"/>
                <a:cs typeface="Arial" pitchFamily="34" charset="0"/>
              </a:rPr>
              <a:t> </a:t>
            </a:r>
            <a:r>
              <a:rPr lang="en-US" altLang="zh-CN" sz="2100" dirty="0" smtClean="0">
                <a:solidFill>
                  <a:srgbClr val="FF6600"/>
                </a:solidFill>
                <a:latin typeface="Helvetica" pitchFamily="34" charset="0"/>
                <a:ea typeface="楷体_GB2312" pitchFamily="49" charset="-122"/>
              </a:rPr>
              <a:t>In the meantime</a:t>
            </a:r>
            <a:r>
              <a:rPr lang="en-US" altLang="zh-CN" sz="2100" dirty="0" smtClean="0">
                <a:latin typeface="Helvetica" pitchFamily="34" charset="0"/>
                <a:ea typeface="Cambria Math" pitchFamily="18" charset="0"/>
                <a:cs typeface="Arial" pitchFamily="34" charset="0"/>
              </a:rPr>
              <a:t>, colleges around the world have been </a:t>
            </a:r>
            <a:r>
              <a:rPr lang="en-US" altLang="zh-CN" sz="2100" dirty="0" smtClean="0">
                <a:solidFill>
                  <a:srgbClr val="FF6600"/>
                </a:solidFill>
                <a:latin typeface="Helvetica" pitchFamily="34" charset="0"/>
                <a:ea typeface="楷体_GB2312" pitchFamily="49" charset="-122"/>
              </a:rPr>
              <a:t>replacing</a:t>
            </a:r>
            <a:r>
              <a:rPr lang="en-US" altLang="zh-CN" sz="2100" dirty="0" smtClean="0">
                <a:latin typeface="Helvetica" pitchFamily="34" charset="0"/>
                <a:ea typeface="Cambria Math" pitchFamily="18" charset="0"/>
                <a:cs typeface="Arial" pitchFamily="34" charset="0"/>
              </a:rPr>
              <a:t> their old computer systems </a:t>
            </a:r>
            <a:r>
              <a:rPr lang="en-US" altLang="zh-CN" sz="2100" dirty="0" smtClean="0">
                <a:solidFill>
                  <a:srgbClr val="FF6600"/>
                </a:solidFill>
                <a:latin typeface="Helvetica" pitchFamily="34" charset="0"/>
                <a:ea typeface="楷体_GB2312" pitchFamily="49" charset="-122"/>
              </a:rPr>
              <a:t>with</a:t>
            </a:r>
            <a:r>
              <a:rPr lang="en-US" altLang="zh-CN" sz="2100" dirty="0" smtClean="0">
                <a:latin typeface="Helvetica" pitchFamily="34" charset="0"/>
                <a:ea typeface="Cambria Math" pitchFamily="18" charset="0"/>
                <a:cs typeface="Arial" pitchFamily="34" charset="0"/>
              </a:rPr>
              <a:t> a free and the most advanced online system. The anywhere-anytime access has already </a:t>
            </a:r>
            <a:r>
              <a:rPr lang="en-US" altLang="zh-CN" sz="2100" dirty="0" smtClean="0">
                <a:solidFill>
                  <a:srgbClr val="FF6600"/>
                </a:solidFill>
                <a:latin typeface="Helvetica" pitchFamily="34" charset="0"/>
                <a:ea typeface="楷体_GB2312" pitchFamily="49" charset="-122"/>
              </a:rPr>
              <a:t>yielded amazing benefits</a:t>
            </a:r>
            <a:r>
              <a:rPr lang="en-US" altLang="zh-CN" sz="2100" dirty="0" smtClean="0">
                <a:latin typeface="Helvetica" pitchFamily="34" charset="0"/>
                <a:ea typeface="Cambria Math" pitchFamily="18" charset="0"/>
                <a:cs typeface="Arial" pitchFamily="34" charset="0"/>
              </a:rPr>
              <a:t> in education.</a:t>
            </a:r>
            <a:endParaRPr lang="en-US" altLang="zh-CN" sz="2100" dirty="0">
              <a:latin typeface="Helvetica" pitchFamily="34" charset="0"/>
              <a:ea typeface="Cambria Math" pitchFamily="18" charset="0"/>
              <a:cs typeface="Arial" pitchFamily="34" charset="0"/>
            </a:endParaRPr>
          </a:p>
        </p:txBody>
      </p:sp>
      <p:pic>
        <p:nvPicPr>
          <p:cNvPr id="6"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196483" y="599998"/>
            <a:ext cx="3367405" cy="400110"/>
          </a:xfrm>
          <a:prstGeom prst="rect">
            <a:avLst/>
          </a:prstGeom>
          <a:noFill/>
        </p:spPr>
        <p:txBody>
          <a:bodyPr wrap="square" rtlCol="0">
            <a:spAutoFit/>
          </a:bodyPr>
          <a:lstStyle/>
          <a:p>
            <a:r>
              <a:rPr lang="en-US" altLang="zh-CN" sz="2000" b="1" dirty="0" smtClean="0">
                <a:solidFill>
                  <a:schemeClr val="bg1"/>
                </a:solidFill>
                <a:effectLst>
                  <a:glow rad="127000">
                    <a:schemeClr val="tx1">
                      <a:lumMod val="65000"/>
                      <a:lumOff val="35000"/>
                    </a:schemeClr>
                  </a:glow>
                  <a:outerShdw blurRad="38100" dist="38100" dir="2700000" algn="tl">
                    <a:srgbClr val="000000">
                      <a:alpha val="43137"/>
                    </a:srgbClr>
                  </a:outerShdw>
                </a:effectLst>
                <a:latin typeface="Comic Sans MS" pitchFamily="66" charset="0"/>
              </a:rPr>
              <a:t>Paragraph translation</a:t>
            </a:r>
            <a:endParaRPr lang="zh-CN" altLang="en-US" sz="2000" b="1" dirty="0">
              <a:solidFill>
                <a:schemeClr val="bg1"/>
              </a:solidFill>
              <a:effectLst>
                <a:glow rad="127000">
                  <a:schemeClr val="tx1">
                    <a:lumMod val="65000"/>
                    <a:lumOff val="35000"/>
                  </a:schemeClr>
                </a:glow>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xmlns="" val="2963329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610218" y="4054335"/>
            <a:ext cx="5512187" cy="16069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TextBox 22"/>
          <p:cNvSpPr txBox="1"/>
          <p:nvPr/>
        </p:nvSpPr>
        <p:spPr>
          <a:xfrm>
            <a:off x="5697837" y="3625650"/>
            <a:ext cx="1863921" cy="400110"/>
          </a:xfrm>
          <a:prstGeom prst="rect">
            <a:avLst/>
          </a:prstGeom>
          <a:noFill/>
        </p:spPr>
        <p:txBody>
          <a:bodyPr wrap="square" rtlCol="0">
            <a:spAutoFit/>
          </a:bodyPr>
          <a:lstStyle/>
          <a:p>
            <a:r>
              <a:rPr lang="en-US" altLang="zh-CN" sz="2000" dirty="0">
                <a:ln w="18415" cmpd="sng">
                  <a:solidFill>
                    <a:srgbClr val="FFFFFF"/>
                  </a:solidFill>
                  <a:prstDash val="solid"/>
                </a:ln>
                <a:solidFill>
                  <a:schemeClr val="bg1"/>
                </a:solidFill>
                <a:latin typeface="+mj-lt"/>
              </a:rPr>
              <a:t>Thematic study</a:t>
            </a:r>
          </a:p>
        </p:txBody>
      </p:sp>
      <p:pic>
        <p:nvPicPr>
          <p:cNvPr id="13"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3600"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610219" y="2214554"/>
            <a:ext cx="5533809" cy="18397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5" action="ppaction://hlinksldjump"/>
          </p:cNvPr>
          <p:cNvSpPr txBox="1"/>
          <p:nvPr/>
        </p:nvSpPr>
        <p:spPr>
          <a:xfrm>
            <a:off x="4714876" y="2714620"/>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pic>
        <p:nvPicPr>
          <p:cNvPr id="22"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TextBox 23">
            <a:hlinkClick r:id="rId8" action="ppaction://hlinksldjump"/>
          </p:cNvPr>
          <p:cNvSpPr txBox="1"/>
          <p:nvPr/>
        </p:nvSpPr>
        <p:spPr>
          <a:xfrm>
            <a:off x="4406325" y="4357694"/>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patterns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nvGrpSpPr>
          <p:cNvPr id="25" name="组合 24"/>
          <p:cNvGrpSpPr/>
          <p:nvPr/>
        </p:nvGrpSpPr>
        <p:grpSpPr>
          <a:xfrm>
            <a:off x="0" y="0"/>
            <a:ext cx="9144000" cy="708025"/>
            <a:chOff x="0" y="0"/>
            <a:chExt cx="9144000" cy="708025"/>
          </a:xfrm>
        </p:grpSpPr>
        <p:sp>
          <p:nvSpPr>
            <p:cNvPr id="27"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8" name="TextBox 27"/>
            <p:cNvSpPr txBox="1"/>
            <p:nvPr/>
          </p:nvSpPr>
          <p:spPr>
            <a:xfrm>
              <a:off x="1785918" y="119698"/>
              <a:ext cx="6893810"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College life in the Internet age</a:t>
              </a:r>
            </a:p>
          </p:txBody>
        </p:sp>
        <p:sp>
          <p:nvSpPr>
            <p:cNvPr id="29" name="TextBox 28"/>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18" name="Picture 2" descr="D:\已买图\物品\TWM0636331749_566X849.jpg"/>
          <p:cNvPicPr>
            <a:picLocks noChangeAspect="1" noChangeArrowheads="1"/>
          </p:cNvPicPr>
          <p:nvPr/>
        </p:nvPicPr>
        <p:blipFill>
          <a:blip r:embed="rId9"/>
          <a:srcRect/>
          <a:stretch>
            <a:fillRect/>
          </a:stretch>
        </p:blipFill>
        <p:spPr bwMode="auto">
          <a:xfrm>
            <a:off x="0" y="2286011"/>
            <a:ext cx="3047993" cy="4571989"/>
          </a:xfrm>
          <a:prstGeom prst="rect">
            <a:avLst/>
          </a:prstGeom>
          <a:noFill/>
        </p:spPr>
      </p:pic>
    </p:spTree>
    <p:extLst>
      <p:ext uri="{BB962C8B-B14F-4D97-AF65-F5344CB8AC3E}">
        <p14:creationId xmlns:p14="http://schemas.microsoft.com/office/powerpoint/2010/main" xmlns="" val="9087319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455440494"/>
              </p:ext>
            </p:extLst>
          </p:nvPr>
        </p:nvGraphicFramePr>
        <p:xfrm>
          <a:off x="755576" y="1571612"/>
          <a:ext cx="7704856" cy="4356085"/>
        </p:xfrm>
        <a:graphic>
          <a:graphicData uri="http://schemas.openxmlformats.org/drawingml/2006/table">
            <a:tbl>
              <a:tblPr firstRow="1" bandRow="1">
                <a:tableStyleId>{22838BEF-8BB2-4498-84A7-C5851F593DF1}</a:tableStyleId>
              </a:tblPr>
              <a:tblGrid>
                <a:gridCol w="2808312"/>
                <a:gridCol w="4896544"/>
              </a:tblGrid>
              <a:tr h="498433">
                <a:tc>
                  <a:txBody>
                    <a:bodyPr/>
                    <a:lstStyle/>
                    <a:p>
                      <a:pPr marL="0" algn="l" defTabSz="914400" rtl="0" eaLnBrk="1" latinLnBrk="0" hangingPunct="1"/>
                      <a:r>
                        <a:rPr lang="en-US" altLang="zh-CN" sz="2200" b="0" kern="1200" dirty="0" smtClean="0">
                          <a:solidFill>
                            <a:schemeClr val="dk1"/>
                          </a:solidFill>
                          <a:latin typeface="华文楷体" pitchFamily="2" charset="-122"/>
                          <a:ea typeface="华文楷体" pitchFamily="2" charset="-122"/>
                          <a:cs typeface="+mn-cs"/>
                        </a:rPr>
                        <a:t>1 </a:t>
                      </a:r>
                      <a:r>
                        <a:rPr lang="zh-CN" altLang="en-US" sz="2200" b="0" kern="1200" dirty="0" smtClean="0">
                          <a:solidFill>
                            <a:schemeClr val="dk1"/>
                          </a:solidFill>
                          <a:latin typeface="华文楷体" pitchFamily="2" charset="-122"/>
                          <a:ea typeface="华文楷体" pitchFamily="2" charset="-122"/>
                          <a:cs typeface="+mn-cs"/>
                        </a:rPr>
                        <a:t>新技术的前沿</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b="0" dirty="0">
                        <a:latin typeface="华文楷体" pitchFamily="2" charset="-122"/>
                        <a:ea typeface="华文楷体" pitchFamily="2" charset="-122"/>
                      </a:endParaRPr>
                    </a:p>
                  </a:txBody>
                  <a:tcPr anchor="ctr"/>
                </a:tc>
              </a:tr>
              <a:tr h="573137">
                <a:tc>
                  <a:txBody>
                    <a:bodyPr/>
                    <a:lstStyle/>
                    <a:p>
                      <a:r>
                        <a:rPr lang="en-US" altLang="zh-CN" sz="2200" b="0" kern="1200" dirty="0" smtClean="0">
                          <a:solidFill>
                            <a:schemeClr val="dk1"/>
                          </a:solidFill>
                          <a:latin typeface="华文楷体" pitchFamily="2" charset="-122"/>
                          <a:ea typeface="华文楷体" pitchFamily="2" charset="-122"/>
                          <a:cs typeface="+mn-cs"/>
                        </a:rPr>
                        <a:t>2 </a:t>
                      </a:r>
                      <a:r>
                        <a:rPr lang="zh-CN" altLang="en-US" sz="2200" b="0" kern="1200" dirty="0" smtClean="0">
                          <a:solidFill>
                            <a:schemeClr val="dk1"/>
                          </a:solidFill>
                          <a:latin typeface="华文楷体" pitchFamily="2" charset="-122"/>
                          <a:ea typeface="华文楷体" pitchFamily="2" charset="-122"/>
                          <a:cs typeface="+mn-cs"/>
                        </a:rPr>
                        <a:t>源源不断的信息流</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571504">
                <a:tc>
                  <a:txBody>
                    <a:bodyPr/>
                    <a:lstStyle/>
                    <a:p>
                      <a:r>
                        <a:rPr lang="en-US" altLang="zh-CN" sz="2200" b="0" kern="1200" dirty="0" smtClean="0">
                          <a:solidFill>
                            <a:schemeClr val="dk1"/>
                          </a:solidFill>
                          <a:latin typeface="华文楷体" pitchFamily="2" charset="-122"/>
                          <a:ea typeface="华文楷体" pitchFamily="2" charset="-122"/>
                          <a:cs typeface="+mn-cs"/>
                        </a:rPr>
                        <a:t>3 </a:t>
                      </a:r>
                      <a:r>
                        <a:rPr lang="zh-CN" altLang="en-US" sz="2200" b="0" kern="1200" dirty="0" smtClean="0">
                          <a:solidFill>
                            <a:schemeClr val="dk1"/>
                          </a:solidFill>
                          <a:latin typeface="华文楷体" pitchFamily="2" charset="-122"/>
                          <a:ea typeface="华文楷体" pitchFamily="2" charset="-122"/>
                          <a:cs typeface="+mn-cs"/>
                        </a:rPr>
                        <a:t>增加学生的兴奋感</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b="0" kern="1200" dirty="0" smtClean="0">
                          <a:solidFill>
                            <a:schemeClr val="dk1"/>
                          </a:solidFill>
                          <a:latin typeface="华文楷体" pitchFamily="2" charset="-122"/>
                          <a:ea typeface="华文楷体" pitchFamily="2" charset="-122"/>
                          <a:cs typeface="+mn-cs"/>
                        </a:rPr>
                        <a:t>4 </a:t>
                      </a:r>
                      <a:r>
                        <a:rPr lang="zh-CN" altLang="en-US" sz="2200" b="0" kern="1200" dirty="0" smtClean="0">
                          <a:solidFill>
                            <a:schemeClr val="dk1"/>
                          </a:solidFill>
                          <a:latin typeface="华文楷体" pitchFamily="2" charset="-122"/>
                          <a:ea typeface="华文楷体" pitchFamily="2" charset="-122"/>
                          <a:cs typeface="+mn-cs"/>
                        </a:rPr>
                        <a:t>深入思考</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b="0" kern="1200" dirty="0" smtClean="0">
                          <a:solidFill>
                            <a:schemeClr val="dk1"/>
                          </a:solidFill>
                          <a:latin typeface="华文楷体" pitchFamily="2" charset="-122"/>
                          <a:ea typeface="华文楷体" pitchFamily="2" charset="-122"/>
                          <a:cs typeface="+mn-cs"/>
                        </a:rPr>
                        <a:t>5 </a:t>
                      </a:r>
                      <a:r>
                        <a:rPr lang="zh-CN" altLang="en-US" sz="2200" b="0" kern="1200" dirty="0" smtClean="0">
                          <a:solidFill>
                            <a:schemeClr val="dk1"/>
                          </a:solidFill>
                          <a:latin typeface="华文楷体" pitchFamily="2" charset="-122"/>
                          <a:ea typeface="华文楷体" pitchFamily="2" charset="-122"/>
                          <a:cs typeface="+mn-cs"/>
                        </a:rPr>
                        <a:t>大学生活的动力</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717646">
                <a:tc>
                  <a:txBody>
                    <a:bodyPr/>
                    <a:lstStyle/>
                    <a:p>
                      <a:r>
                        <a:rPr lang="en-US" altLang="zh-CN" sz="2200" b="0" kern="1200" dirty="0" smtClean="0">
                          <a:solidFill>
                            <a:schemeClr val="dk1"/>
                          </a:solidFill>
                          <a:latin typeface="华文楷体" pitchFamily="2" charset="-122"/>
                          <a:ea typeface="华文楷体" pitchFamily="2" charset="-122"/>
                          <a:cs typeface="+mn-cs"/>
                        </a:rPr>
                        <a:t>6 </a:t>
                      </a:r>
                      <a:r>
                        <a:rPr lang="zh-CN" altLang="en-US" sz="2200" b="0" kern="1200" dirty="0" smtClean="0">
                          <a:solidFill>
                            <a:schemeClr val="dk1"/>
                          </a:solidFill>
                          <a:latin typeface="华文楷体" pitchFamily="2" charset="-122"/>
                          <a:ea typeface="华文楷体" pitchFamily="2" charset="-122"/>
                          <a:cs typeface="+mn-cs"/>
                        </a:rPr>
                        <a:t>脱离现实世界</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500066">
                <a:tc>
                  <a:txBody>
                    <a:bodyPr/>
                    <a:lstStyle/>
                    <a:p>
                      <a:r>
                        <a:rPr lang="en-US" altLang="zh-CN" sz="2200" b="0" kern="1200" dirty="0" smtClean="0">
                          <a:solidFill>
                            <a:schemeClr val="dk1"/>
                          </a:solidFill>
                          <a:latin typeface="华文楷体" pitchFamily="2" charset="-122"/>
                          <a:ea typeface="华文楷体" pitchFamily="2" charset="-122"/>
                          <a:cs typeface="+mn-cs"/>
                        </a:rPr>
                        <a:t>7 </a:t>
                      </a:r>
                      <a:r>
                        <a:rPr lang="zh-CN" altLang="en-US" sz="2200" b="0" kern="1200" dirty="0" smtClean="0">
                          <a:solidFill>
                            <a:schemeClr val="dk1"/>
                          </a:solidFill>
                          <a:latin typeface="华文楷体" pitchFamily="2" charset="-122"/>
                          <a:ea typeface="华文楷体" pitchFamily="2" charset="-122"/>
                          <a:cs typeface="+mn-cs"/>
                        </a:rPr>
                        <a:t>树立榜样，带头</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b="0" kern="1200" dirty="0" smtClean="0">
                          <a:solidFill>
                            <a:schemeClr val="dk1"/>
                          </a:solidFill>
                          <a:latin typeface="华文楷体" pitchFamily="2" charset="-122"/>
                          <a:ea typeface="华文楷体" pitchFamily="2" charset="-122"/>
                          <a:cs typeface="+mn-cs"/>
                        </a:rPr>
                        <a:t>8 </a:t>
                      </a:r>
                      <a:r>
                        <a:rPr lang="zh-CN" altLang="en-US" sz="2200" b="0" kern="1200" dirty="0" smtClean="0">
                          <a:solidFill>
                            <a:schemeClr val="dk1"/>
                          </a:solidFill>
                          <a:latin typeface="华文楷体" pitchFamily="2" charset="-122"/>
                          <a:ea typeface="华文楷体" pitchFamily="2" charset="-122"/>
                          <a:cs typeface="+mn-cs"/>
                        </a:rPr>
                        <a:t>自卑感</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3563888" y="1571612"/>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frontiers of new technology</a:t>
            </a:r>
            <a:endParaRPr lang="zh-CN" altLang="en-US" sz="2200" dirty="0">
              <a:latin typeface="Helvetica" pitchFamily="34" charset="0"/>
              <a:ea typeface="Cambria Math" pitchFamily="18" charset="0"/>
              <a:cs typeface="Arial" pitchFamily="34" charset="0"/>
            </a:endParaRPr>
          </a:p>
        </p:txBody>
      </p:sp>
      <p:sp>
        <p:nvSpPr>
          <p:cNvPr id="7" name="TextBox 6"/>
          <p:cNvSpPr txBox="1"/>
          <p:nvPr/>
        </p:nvSpPr>
        <p:spPr>
          <a:xfrm>
            <a:off x="3563888" y="2143116"/>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ever-flowing river of information</a:t>
            </a:r>
            <a:endParaRPr lang="zh-CN" altLang="en-US" sz="2200" dirty="0">
              <a:latin typeface="Helvetica" pitchFamily="34" charset="0"/>
              <a:ea typeface="Cambria Math" pitchFamily="18" charset="0"/>
              <a:cs typeface="Arial" pitchFamily="34" charset="0"/>
            </a:endParaRPr>
          </a:p>
        </p:txBody>
      </p:sp>
      <p:sp>
        <p:nvSpPr>
          <p:cNvPr id="8" name="TextBox 7"/>
          <p:cNvSpPr txBox="1"/>
          <p:nvPr/>
        </p:nvSpPr>
        <p:spPr>
          <a:xfrm>
            <a:off x="3563888" y="2714620"/>
            <a:ext cx="4896544" cy="430887"/>
          </a:xfrm>
          <a:prstGeom prst="rect">
            <a:avLst/>
          </a:prstGeom>
          <a:noFill/>
        </p:spPr>
        <p:txBody>
          <a:bodyPr wrap="square" rtlCol="0">
            <a:spAutoFit/>
          </a:bodyPr>
          <a:lstStyle/>
          <a:p>
            <a:pPr algn="just"/>
            <a:r>
              <a:rPr lang="en-US" altLang="zh-CN" sz="2200" dirty="0" smtClean="0">
                <a:latin typeface="Helvetica" pitchFamily="34" charset="0"/>
                <a:ea typeface="Cambria Math" pitchFamily="18" charset="0"/>
                <a:cs typeface="Arial" pitchFamily="34" charset="0"/>
              </a:rPr>
              <a:t>add to student’s sense of excitement</a:t>
            </a:r>
            <a:endParaRPr lang="en-US" altLang="zh-CN" sz="2200" dirty="0">
              <a:latin typeface="Helvetica" pitchFamily="34" charset="0"/>
              <a:ea typeface="Cambria Math" pitchFamily="18" charset="0"/>
              <a:cs typeface="Arial" pitchFamily="34" charset="0"/>
            </a:endParaRPr>
          </a:p>
        </p:txBody>
      </p:sp>
      <p:sp>
        <p:nvSpPr>
          <p:cNvPr id="9" name="TextBox 8"/>
          <p:cNvSpPr txBox="1"/>
          <p:nvPr/>
        </p:nvSpPr>
        <p:spPr>
          <a:xfrm>
            <a:off x="3563888" y="3248696"/>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sophisticated thinking</a:t>
            </a:r>
            <a:endParaRPr lang="en-US" altLang="zh-CN" sz="2200" dirty="0">
              <a:latin typeface="Helvetica" pitchFamily="34" charset="0"/>
              <a:ea typeface="Cambria Math" pitchFamily="18" charset="0"/>
              <a:cs typeface="Arial" pitchFamily="34" charset="0"/>
            </a:endParaRPr>
          </a:p>
        </p:txBody>
      </p:sp>
      <p:sp>
        <p:nvSpPr>
          <p:cNvPr id="10" name="TextBox 9"/>
          <p:cNvSpPr txBox="1"/>
          <p:nvPr/>
        </p:nvSpPr>
        <p:spPr>
          <a:xfrm>
            <a:off x="3563888" y="3762744"/>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the fuel of college life</a:t>
            </a:r>
            <a:endParaRPr lang="en-US" altLang="zh-CN" sz="2200" dirty="0">
              <a:latin typeface="Helvetica" pitchFamily="34" charset="0"/>
              <a:ea typeface="Cambria Math" pitchFamily="18" charset="0"/>
              <a:cs typeface="Arial" pitchFamily="34" charset="0"/>
            </a:endParaRPr>
          </a:p>
        </p:txBody>
      </p:sp>
      <p:sp>
        <p:nvSpPr>
          <p:cNvPr id="11" name="TextBox 10"/>
          <p:cNvSpPr txBox="1"/>
          <p:nvPr/>
        </p:nvSpPr>
        <p:spPr>
          <a:xfrm>
            <a:off x="3563888" y="4186503"/>
            <a:ext cx="4824536" cy="769441"/>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take sb. away from the real world outside</a:t>
            </a:r>
            <a:endParaRPr lang="en-US" altLang="zh-CN" sz="2200" dirty="0">
              <a:latin typeface="Helvetica" pitchFamily="34" charset="0"/>
              <a:ea typeface="Cambria Math" pitchFamily="18" charset="0"/>
              <a:cs typeface="Arial" pitchFamily="34" charset="0"/>
            </a:endParaRPr>
          </a:p>
        </p:txBody>
      </p:sp>
      <p:sp>
        <p:nvSpPr>
          <p:cNvPr id="12" name="TextBox 11"/>
          <p:cNvSpPr txBox="1"/>
          <p:nvPr/>
        </p:nvSpPr>
        <p:spPr>
          <a:xfrm>
            <a:off x="3563888" y="4988913"/>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take the lead</a:t>
            </a:r>
            <a:endParaRPr lang="en-US" altLang="zh-CN" sz="2200" dirty="0">
              <a:latin typeface="Helvetica" pitchFamily="34" charset="0"/>
              <a:ea typeface="Cambria Math" pitchFamily="18" charset="0"/>
              <a:cs typeface="Arial" pitchFamily="34" charset="0"/>
            </a:endParaRPr>
          </a:p>
        </p:txBody>
      </p:sp>
      <p:sp>
        <p:nvSpPr>
          <p:cNvPr id="13" name="TextBox 12"/>
          <p:cNvSpPr txBox="1"/>
          <p:nvPr/>
        </p:nvSpPr>
        <p:spPr>
          <a:xfrm>
            <a:off x="3563888" y="5572140"/>
            <a:ext cx="4824536" cy="295466"/>
          </a:xfrm>
          <a:prstGeom prst="rect">
            <a:avLst/>
          </a:prstGeom>
          <a:noFill/>
        </p:spPr>
        <p:txBody>
          <a:bodyPr wrap="square" rtlCol="0">
            <a:spAutoFit/>
          </a:bodyPr>
          <a:lstStyle/>
          <a:p>
            <a:pPr indent="-185738">
              <a:lnSpc>
                <a:spcPct val="60000"/>
              </a:lnSpc>
              <a:spcBef>
                <a:spcPct val="50000"/>
              </a:spcBef>
              <a:defRPr/>
            </a:pPr>
            <a:r>
              <a:rPr lang="en-US" altLang="zh-CN" sz="2200" dirty="0" smtClean="0">
                <a:latin typeface="Helvetica" pitchFamily="34" charset="0"/>
                <a:ea typeface="Cambria Math" pitchFamily="18" charset="0"/>
                <a:cs typeface="Arial" pitchFamily="34" charset="0"/>
              </a:rPr>
              <a:t>inferiority complex</a:t>
            </a:r>
            <a:endParaRPr lang="en-US" altLang="zh-CN" sz="2200" dirty="0">
              <a:latin typeface="Helvetica" pitchFamily="34" charset="0"/>
              <a:ea typeface="Cambria Math" pitchFamily="18" charset="0"/>
              <a:cs typeface="Arial" pitchFamily="34" charset="0"/>
            </a:endParaRPr>
          </a:p>
        </p:txBody>
      </p:sp>
      <p:pic>
        <p:nvPicPr>
          <p:cNvPr id="16"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0800000">
            <a:off x="0" y="0"/>
            <a:ext cx="4355976" cy="1268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p:cNvSpPr txBox="1"/>
          <p:nvPr/>
        </p:nvSpPr>
        <p:spPr>
          <a:xfrm>
            <a:off x="548673" y="285728"/>
            <a:ext cx="2880319"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outerShdw blurRad="38100" dist="38100" dir="2700000" algn="tl">
                    <a:srgbClr val="000000">
                      <a:alpha val="43137"/>
                    </a:srgbClr>
                  </a:outerShdw>
                </a:effectLst>
                <a:latin typeface="Comic Sans MS" pitchFamily="66" charset="0"/>
              </a:rPr>
              <a:t>the useful expressions</a:t>
            </a:r>
            <a:endParaRPr lang="en-US" altLang="zh-CN" sz="16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5" name="TextBox 4"/>
          <p:cNvSpPr txBox="1"/>
          <p:nvPr/>
        </p:nvSpPr>
        <p:spPr>
          <a:xfrm>
            <a:off x="4143404" y="616332"/>
            <a:ext cx="5143504" cy="707886"/>
          </a:xfrm>
          <a:prstGeom prst="rect">
            <a:avLst/>
          </a:prstGeom>
          <a:noFill/>
        </p:spPr>
        <p:txBody>
          <a:bodyPr wrap="square" rtlCol="0">
            <a:spAutoFit/>
          </a:bodyPr>
          <a:lstStyle/>
          <a:p>
            <a:r>
              <a:rPr lang="en-US" altLang="zh-CN" sz="2000" b="1" dirty="0" smtClean="0">
                <a:solidFill>
                  <a:srgbClr val="0070C0"/>
                </a:solidFill>
                <a:latin typeface="Helvetica"/>
              </a:rPr>
              <a:t>Language  points</a:t>
            </a:r>
          </a:p>
          <a:p>
            <a:r>
              <a:rPr lang="en-US" altLang="zh-CN" sz="2000" b="1" dirty="0" smtClean="0">
                <a:solidFill>
                  <a:srgbClr val="0070C0"/>
                </a:solidFill>
                <a:latin typeface="Helvetica"/>
              </a:rPr>
              <a:t>                         — Functional expressions</a:t>
            </a:r>
            <a:endParaRPr lang="zh-CN" altLang="en-US" sz="2000" b="1" dirty="0">
              <a:solidFill>
                <a:srgbClr val="0070C0"/>
              </a:solidFill>
              <a:latin typeface="Helvetica"/>
            </a:endParaRPr>
          </a:p>
        </p:txBody>
      </p:sp>
      <p:pic>
        <p:nvPicPr>
          <p:cNvPr id="14"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3001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xmlns="" val="0"/>
              </a:ext>
            </a:extLst>
          </a:blip>
          <a:srcRect/>
          <a:stretch>
            <a:fillRect/>
          </a:stretch>
        </p:blipFill>
        <p:spPr bwMode="auto">
          <a:xfrm rot="10800000">
            <a:off x="0" y="0"/>
            <a:ext cx="4355976" cy="1268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p:cNvSpPr txBox="1"/>
          <p:nvPr/>
        </p:nvSpPr>
        <p:spPr>
          <a:xfrm>
            <a:off x="548673" y="285728"/>
            <a:ext cx="2880319"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outerShdw blurRad="38100" dist="38100" dir="2700000" algn="tl">
                    <a:srgbClr val="000000">
                      <a:alpha val="43137"/>
                    </a:srgbClr>
                  </a:outerShdw>
                </a:effectLst>
                <a:latin typeface="Comic Sans MS" pitchFamily="66" charset="0"/>
              </a:rPr>
              <a:t>the useful expressions</a:t>
            </a:r>
            <a:endParaRPr lang="en-US" altLang="zh-CN" sz="1600" b="1" dirty="0">
              <a:solidFill>
                <a:schemeClr val="bg1"/>
              </a:solidFill>
              <a:effectLst>
                <a:outerShdw blurRad="38100" dist="38100" dir="2700000" algn="tl">
                  <a:srgbClr val="000000">
                    <a:alpha val="43137"/>
                  </a:srgbClr>
                </a:outerShdw>
              </a:effectLst>
              <a:latin typeface="Comic Sans MS" pitchFamily="66"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2183619086"/>
              </p:ext>
            </p:extLst>
          </p:nvPr>
        </p:nvGraphicFramePr>
        <p:xfrm>
          <a:off x="500034" y="1862329"/>
          <a:ext cx="8286808" cy="3424059"/>
        </p:xfrm>
        <a:graphic>
          <a:graphicData uri="http://schemas.openxmlformats.org/drawingml/2006/table">
            <a:tbl>
              <a:tblPr firstRow="1" bandRow="1">
                <a:tableStyleId>{22838BEF-8BB2-4498-84A7-C5851F593DF1}</a:tableStyleId>
              </a:tblPr>
              <a:tblGrid>
                <a:gridCol w="3020425"/>
                <a:gridCol w="5266383"/>
              </a:tblGrid>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11 </a:t>
                      </a:r>
                      <a:r>
                        <a:rPr lang="zh-CN" altLang="en-US" sz="2200" b="0" kern="1200" dirty="0" smtClean="0">
                          <a:solidFill>
                            <a:schemeClr val="dk1"/>
                          </a:solidFill>
                          <a:latin typeface="华文楷体" pitchFamily="2" charset="-122"/>
                          <a:ea typeface="华文楷体" pitchFamily="2" charset="-122"/>
                          <a:cs typeface="+mn-cs"/>
                        </a:rPr>
                        <a:t>处于竞争劣势</a:t>
                      </a:r>
                    </a:p>
                  </a:txBody>
                  <a:tcPr marL="0" marR="0" marT="0" marB="0" horzOverflow="overflow"/>
                </a:tc>
                <a:tc>
                  <a:txBody>
                    <a:bodyPr/>
                    <a:lstStyle/>
                    <a:p>
                      <a:endParaRPr lang="zh-CN" altLang="en-US" sz="2200" b="0" dirty="0">
                        <a:latin typeface="华文楷体" pitchFamily="2" charset="-122"/>
                        <a:ea typeface="华文楷体" pitchFamily="2" charset="-122"/>
                      </a:endParaRPr>
                    </a:p>
                  </a:txBody>
                  <a:tcPr anchor="ctr"/>
                </a:tc>
              </a:tr>
              <a:tr h="496734">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12 </a:t>
                      </a:r>
                      <a:r>
                        <a:rPr lang="zh-CN" altLang="en-US" sz="2200" b="0" kern="1200" dirty="0" smtClean="0">
                          <a:solidFill>
                            <a:schemeClr val="dk1"/>
                          </a:solidFill>
                          <a:latin typeface="华文楷体" pitchFamily="2" charset="-122"/>
                          <a:ea typeface="华文楷体" pitchFamily="2" charset="-122"/>
                          <a:cs typeface="+mn-cs"/>
                        </a:rPr>
                        <a:t>脱颖而出</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13 </a:t>
                      </a:r>
                      <a:r>
                        <a:rPr lang="zh-CN" altLang="en-US" sz="2200" b="0" kern="1200" dirty="0" smtClean="0">
                          <a:solidFill>
                            <a:schemeClr val="dk1"/>
                          </a:solidFill>
                          <a:latin typeface="华文楷体" pitchFamily="2" charset="-122"/>
                          <a:ea typeface="华文楷体" pitchFamily="2" charset="-122"/>
                          <a:cs typeface="+mn-cs"/>
                        </a:rPr>
                        <a:t>狂热</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14 </a:t>
                      </a:r>
                      <a:r>
                        <a:rPr lang="zh-CN" altLang="en-US" sz="2200" b="0" kern="1200" dirty="0" smtClean="0">
                          <a:solidFill>
                            <a:schemeClr val="dk1"/>
                          </a:solidFill>
                          <a:latin typeface="华文楷体" pitchFamily="2" charset="-122"/>
                          <a:ea typeface="华文楷体" pitchFamily="2" charset="-122"/>
                          <a:cs typeface="+mn-cs"/>
                        </a:rPr>
                        <a:t>熬夜</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15 </a:t>
                      </a:r>
                      <a:r>
                        <a:rPr lang="zh-CN" altLang="en-US" sz="2200" b="0" kern="1200" dirty="0" smtClean="0">
                          <a:solidFill>
                            <a:schemeClr val="dk1"/>
                          </a:solidFill>
                          <a:latin typeface="华文楷体" pitchFamily="2" charset="-122"/>
                          <a:ea typeface="华文楷体" pitchFamily="2" charset="-122"/>
                          <a:cs typeface="+mn-cs"/>
                        </a:rPr>
                        <a:t>同时</a:t>
                      </a:r>
                    </a:p>
                  </a:txBody>
                  <a:tcPr marL="0" marR="0" marT="0" marB="0" horzOverflow="overflow"/>
                </a:tc>
                <a:tc>
                  <a:txBody>
                    <a:bodyPr/>
                    <a:lstStyle/>
                    <a:p>
                      <a:pPr marL="0" algn="l" defTabSz="914400" rtl="0" eaLnBrk="1" latinLnBrk="0" hangingPunct="1"/>
                      <a:endParaRPr lang="zh-CN" altLang="en-US" sz="2200" kern="1200" dirty="0">
                        <a:solidFill>
                          <a:schemeClr val="tx1"/>
                        </a:solidFill>
                        <a:latin typeface="Helvetica" pitchFamily="34" charset="0"/>
                        <a:ea typeface="Cambria Math" pitchFamily="18" charset="0"/>
                        <a:cs typeface="Arial" pitchFamily="34" charset="0"/>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16 </a:t>
                      </a:r>
                      <a:r>
                        <a:rPr lang="zh-CN" altLang="en-US" sz="2200" b="0" kern="1200" dirty="0" smtClean="0">
                          <a:solidFill>
                            <a:schemeClr val="dk1"/>
                          </a:solidFill>
                          <a:latin typeface="华文楷体" pitchFamily="2" charset="-122"/>
                          <a:ea typeface="华文楷体" pitchFamily="2" charset="-122"/>
                          <a:cs typeface="+mn-cs"/>
                        </a:rPr>
                        <a:t>随时随地的</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35160">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17 </a:t>
                      </a:r>
                      <a:r>
                        <a:rPr lang="zh-CN" altLang="en-US" sz="2200" b="0" kern="1200" dirty="0" smtClean="0">
                          <a:solidFill>
                            <a:schemeClr val="dk1"/>
                          </a:solidFill>
                          <a:latin typeface="华文楷体" pitchFamily="2" charset="-122"/>
                          <a:ea typeface="华文楷体" pitchFamily="2" charset="-122"/>
                          <a:cs typeface="+mn-cs"/>
                        </a:rPr>
                        <a:t>深受裨益</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3492450" y="1855105"/>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at a competitive disadvantage</a:t>
            </a:r>
            <a:endParaRPr lang="en-US" altLang="zh-CN" sz="2200" dirty="0">
              <a:latin typeface="Helvetica" pitchFamily="34" charset="0"/>
              <a:ea typeface="Cambria Math" pitchFamily="18" charset="0"/>
              <a:cs typeface="Arial" pitchFamily="34" charset="0"/>
            </a:endParaRPr>
          </a:p>
        </p:txBody>
      </p:sp>
      <p:sp>
        <p:nvSpPr>
          <p:cNvPr id="7" name="TextBox 6"/>
          <p:cNvSpPr txBox="1"/>
          <p:nvPr/>
        </p:nvSpPr>
        <p:spPr>
          <a:xfrm>
            <a:off x="3492450" y="2368708"/>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stand out</a:t>
            </a:r>
            <a:endParaRPr lang="en-US" altLang="zh-CN" sz="2200" dirty="0">
              <a:latin typeface="Helvetica" pitchFamily="34" charset="0"/>
              <a:ea typeface="Cambria Math" pitchFamily="18" charset="0"/>
              <a:cs typeface="Arial" pitchFamily="34" charset="0"/>
            </a:endParaRPr>
          </a:p>
        </p:txBody>
      </p:sp>
      <p:sp>
        <p:nvSpPr>
          <p:cNvPr id="8" name="TextBox 7"/>
          <p:cNvSpPr txBox="1"/>
          <p:nvPr/>
        </p:nvSpPr>
        <p:spPr>
          <a:xfrm>
            <a:off x="3492450" y="2857496"/>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fever pitch</a:t>
            </a:r>
            <a:endParaRPr lang="en-US" altLang="zh-CN" sz="2200" dirty="0">
              <a:latin typeface="Helvetica" pitchFamily="34" charset="0"/>
              <a:ea typeface="Cambria Math" pitchFamily="18" charset="0"/>
              <a:cs typeface="Arial" pitchFamily="34" charset="0"/>
            </a:endParaRPr>
          </a:p>
        </p:txBody>
      </p:sp>
      <p:sp>
        <p:nvSpPr>
          <p:cNvPr id="10" name="TextBox 9"/>
          <p:cNvSpPr txBox="1"/>
          <p:nvPr/>
        </p:nvSpPr>
        <p:spPr>
          <a:xfrm>
            <a:off x="3492450" y="3357562"/>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study late into the night</a:t>
            </a:r>
            <a:endParaRPr lang="en-US" altLang="zh-CN" sz="2200" dirty="0">
              <a:latin typeface="Helvetica" pitchFamily="34" charset="0"/>
              <a:ea typeface="Cambria Math" pitchFamily="18" charset="0"/>
              <a:cs typeface="Arial" pitchFamily="34" charset="0"/>
            </a:endParaRPr>
          </a:p>
        </p:txBody>
      </p:sp>
      <p:sp>
        <p:nvSpPr>
          <p:cNvPr id="11" name="TextBox 10"/>
          <p:cNvSpPr txBox="1"/>
          <p:nvPr/>
        </p:nvSpPr>
        <p:spPr>
          <a:xfrm>
            <a:off x="3492450" y="3857628"/>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in the meantime</a:t>
            </a:r>
            <a:endParaRPr lang="en-US" altLang="zh-CN" sz="2200" dirty="0">
              <a:latin typeface="Helvetica" pitchFamily="34" charset="0"/>
              <a:ea typeface="Cambria Math" pitchFamily="18" charset="0"/>
              <a:cs typeface="Arial" pitchFamily="34" charset="0"/>
            </a:endParaRPr>
          </a:p>
        </p:txBody>
      </p:sp>
      <p:sp>
        <p:nvSpPr>
          <p:cNvPr id="12" name="TextBox 11"/>
          <p:cNvSpPr txBox="1"/>
          <p:nvPr/>
        </p:nvSpPr>
        <p:spPr>
          <a:xfrm>
            <a:off x="3492450" y="4357694"/>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anywhere-anytime</a:t>
            </a:r>
            <a:endParaRPr lang="en-US" altLang="zh-CN" sz="2200" dirty="0">
              <a:latin typeface="Helvetica" pitchFamily="34" charset="0"/>
              <a:ea typeface="Cambria Math" pitchFamily="18" charset="0"/>
              <a:cs typeface="Arial" pitchFamily="34" charset="0"/>
            </a:endParaRPr>
          </a:p>
        </p:txBody>
      </p:sp>
      <p:sp>
        <p:nvSpPr>
          <p:cNvPr id="13" name="TextBox 12"/>
          <p:cNvSpPr txBox="1"/>
          <p:nvPr/>
        </p:nvSpPr>
        <p:spPr>
          <a:xfrm>
            <a:off x="3492450" y="4976572"/>
            <a:ext cx="4824536" cy="295466"/>
          </a:xfrm>
          <a:prstGeom prst="rect">
            <a:avLst/>
          </a:prstGeom>
          <a:noFill/>
        </p:spPr>
        <p:txBody>
          <a:bodyPr wrap="square" rtlCol="0">
            <a:spAutoFit/>
          </a:bodyPr>
          <a:lstStyle/>
          <a:p>
            <a:pPr indent="-185738">
              <a:lnSpc>
                <a:spcPct val="60000"/>
              </a:lnSpc>
              <a:spcBef>
                <a:spcPct val="50000"/>
              </a:spcBef>
              <a:defRPr/>
            </a:pPr>
            <a:r>
              <a:rPr lang="en-US" altLang="zh-CN" sz="2200" dirty="0" smtClean="0">
                <a:latin typeface="Helvetica" pitchFamily="34" charset="0"/>
                <a:ea typeface="Cambria Math" pitchFamily="18" charset="0"/>
                <a:cs typeface="Arial" pitchFamily="34" charset="0"/>
              </a:rPr>
              <a:t>yield amazing benefits</a:t>
            </a:r>
            <a:endParaRPr lang="en-US" altLang="zh-CN" sz="2200" dirty="0">
              <a:latin typeface="Helvetica" pitchFamily="34" charset="0"/>
              <a:ea typeface="Cambria Math" pitchFamily="18" charset="0"/>
              <a:cs typeface="Arial" pitchFamily="34" charset="0"/>
            </a:endParaRPr>
          </a:p>
        </p:txBody>
      </p:sp>
      <p:sp>
        <p:nvSpPr>
          <p:cNvPr id="17" name="TextBox 16"/>
          <p:cNvSpPr txBox="1"/>
          <p:nvPr/>
        </p:nvSpPr>
        <p:spPr>
          <a:xfrm>
            <a:off x="4000496" y="616332"/>
            <a:ext cx="5643602" cy="400110"/>
          </a:xfrm>
          <a:prstGeom prst="rect">
            <a:avLst/>
          </a:prstGeom>
          <a:noFill/>
        </p:spPr>
        <p:txBody>
          <a:bodyPr wrap="square" rtlCol="0">
            <a:spAutoFit/>
          </a:bodyPr>
          <a:lstStyle/>
          <a:p>
            <a:r>
              <a:rPr lang="en-US" altLang="zh-CN" sz="2000" b="1" dirty="0" smtClean="0">
                <a:solidFill>
                  <a:srgbClr val="0070C0"/>
                </a:solidFill>
                <a:latin typeface="Helvetica"/>
              </a:rPr>
              <a:t>Language  points — Useful expressions</a:t>
            </a:r>
            <a:endParaRPr lang="zh-CN" altLang="en-US" sz="2000" b="1" dirty="0">
              <a:solidFill>
                <a:srgbClr val="0070C0"/>
              </a:solidFill>
              <a:latin typeface="Helvetica"/>
            </a:endParaRPr>
          </a:p>
        </p:txBody>
      </p:sp>
      <p:pic>
        <p:nvPicPr>
          <p:cNvPr id="14"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1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250491" y="1643050"/>
          <a:ext cx="8679194" cy="4500594"/>
        </p:xfrm>
        <a:graphic>
          <a:graphicData uri="http://schemas.openxmlformats.org/drawingml/2006/table">
            <a:tbl>
              <a:tblPr firstRow="1" bandRow="1">
                <a:tableStyleId>{5C22544A-7EE6-4342-B048-85BDC9FD1C3A}</a:tableStyleId>
              </a:tblPr>
              <a:tblGrid>
                <a:gridCol w="3678567"/>
                <a:gridCol w="5000627"/>
              </a:tblGrid>
              <a:tr h="4211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Functions &amp; Usages</a:t>
                      </a:r>
                      <a:endParaRPr lang="zh-CN" altLang="en-US" sz="2400" dirty="0" smtClean="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Sentence</a:t>
                      </a:r>
                      <a:r>
                        <a:rPr lang="en-US" altLang="zh-CN" sz="2400" baseline="0" dirty="0" smtClean="0">
                          <a:effectLst>
                            <a:outerShdw blurRad="38100" dist="38100" dir="2700000" algn="tl">
                              <a:srgbClr val="000000">
                                <a:alpha val="43137"/>
                              </a:srgbClr>
                            </a:outerShdw>
                          </a:effectLst>
                        </a:rPr>
                        <a:t> Patterns</a:t>
                      </a:r>
                      <a:endParaRPr lang="zh-CN" altLang="en-US" sz="2400" dirty="0" smtClean="0">
                        <a:solidFill>
                          <a:srgbClr val="FFFF00"/>
                        </a:solidFill>
                        <a:effectLst>
                          <a:outerShdw blurRad="38100" dist="38100" dir="2700000" algn="tl">
                            <a:srgbClr val="000000">
                              <a:alpha val="43137"/>
                            </a:srgbClr>
                          </a:outerShdw>
                        </a:effectLst>
                      </a:endParaRPr>
                    </a:p>
                  </a:txBody>
                  <a:tcPr/>
                </a:tc>
              </a:tr>
              <a:tr h="1042998">
                <a:tc>
                  <a:txBody>
                    <a:bodyPr/>
                    <a:lstStyle/>
                    <a:p>
                      <a:pPr>
                        <a:lnSpc>
                          <a:spcPct val="100000"/>
                        </a:lnSpc>
                        <a:spcBef>
                          <a:spcPct val="50000"/>
                        </a:spcBef>
                        <a:defRPr/>
                      </a:pPr>
                      <a:r>
                        <a:rPr kumimoji="1" lang="zh-CN" altLang="en-US" sz="2400" kern="1200" dirty="0" smtClean="0">
                          <a:solidFill>
                            <a:schemeClr val="dk1"/>
                          </a:solidFill>
                          <a:latin typeface="华文楷体" pitchFamily="2" charset="-122"/>
                          <a:ea typeface="华文楷体" pitchFamily="2" charset="-122"/>
                          <a:cs typeface="+mn-cs"/>
                        </a:rPr>
                        <a:t>用于形容</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某物的转变或变化</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a:t>
                      </a:r>
                      <a:endParaRPr kumimoji="1" lang="en-US" altLang="zh-CN" sz="2400" kern="1200" dirty="0">
                        <a:solidFill>
                          <a:schemeClr val="dk1"/>
                        </a:solidFill>
                        <a:latin typeface="华文楷体" pitchFamily="2" charset="-122"/>
                        <a:ea typeface="华文楷体" pitchFamily="2" charset="-122"/>
                        <a:cs typeface="+mn-cs"/>
                      </a:endParaRPr>
                    </a:p>
                  </a:txBody>
                  <a:tcPr anchor="ctr"/>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a:tc>
              </a:tr>
              <a:tr h="13630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某些研究、实验等所发现的结果</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a:t>
                      </a:r>
                      <a:endParaRPr kumimoji="1" lang="zh-CN" altLang="en-US" sz="2400" kern="1200" dirty="0">
                        <a:solidFill>
                          <a:schemeClr val="dk1"/>
                        </a:solidFill>
                        <a:latin typeface="华文楷体" pitchFamily="2" charset="-122"/>
                        <a:ea typeface="华文楷体" pitchFamily="2" charset="-122"/>
                        <a:cs typeface="+mn-cs"/>
                      </a:endParaRPr>
                    </a:p>
                  </a:txBody>
                  <a:tcPr anchor="ctr"/>
                </a:tc>
                <a:tc>
                  <a:txBody>
                    <a:bodyPr/>
                    <a:lstStyle/>
                    <a:p>
                      <a:pPr algn="l">
                        <a:lnSpc>
                          <a:spcPct val="100000"/>
                        </a:lnSpc>
                      </a:pPr>
                      <a:endParaRPr lang="zh-CN" altLang="en-US" dirty="0"/>
                    </a:p>
                  </a:txBody>
                  <a:tcPr/>
                </a:tc>
              </a:tr>
              <a:tr h="16373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某事或某物的发展或应用</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a:t>
                      </a:r>
                      <a:endParaRPr kumimoji="1" lang="zh-CN" altLang="en-US" sz="2400" kern="1200" dirty="0">
                        <a:solidFill>
                          <a:schemeClr val="dk1"/>
                        </a:solidFill>
                        <a:latin typeface="华文楷体" pitchFamily="2" charset="-122"/>
                        <a:ea typeface="华文楷体" pitchFamily="2" charset="-122"/>
                        <a:cs typeface="+mn-cs"/>
                      </a:endParaRPr>
                    </a:p>
                  </a:txBody>
                  <a:tcPr anchor="ctr"/>
                </a:tc>
                <a:tc>
                  <a:txBody>
                    <a:bodyPr/>
                    <a:lstStyle/>
                    <a:p>
                      <a:pPr algn="l">
                        <a:lnSpc>
                          <a:spcPct val="100000"/>
                        </a:lnSpc>
                      </a:pPr>
                      <a:endParaRPr lang="zh-CN" altLang="en-US" dirty="0"/>
                    </a:p>
                  </a:txBody>
                  <a:tcPr/>
                </a:tc>
              </a:tr>
            </a:tbl>
          </a:graphicData>
        </a:graphic>
      </p:graphicFrame>
      <p:sp>
        <p:nvSpPr>
          <p:cNvPr id="13" name="矩形 12"/>
          <p:cNvSpPr>
            <a:spLocks noChangeArrowheads="1"/>
          </p:cNvSpPr>
          <p:nvPr/>
        </p:nvSpPr>
        <p:spPr bwMode="auto">
          <a:xfrm>
            <a:off x="3929058" y="2169375"/>
            <a:ext cx="5000630" cy="830997"/>
          </a:xfrm>
          <a:prstGeom prst="rect">
            <a:avLst/>
          </a:prstGeom>
          <a:noFill/>
          <a:ln w="9525">
            <a:noFill/>
            <a:miter lim="800000"/>
            <a:headEnd/>
            <a:tailEnd/>
          </a:ln>
        </p:spPr>
        <p:txBody>
          <a:bodyPr wrap="square">
            <a:spAutoFit/>
          </a:bodyPr>
          <a:lstStyle/>
          <a:p>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long a … of …, is being transformed into …, and …</a:t>
            </a:r>
            <a:endParaRPr kumimoji="1" lang="en-US" altLang="zh-CN" sz="2400" b="1" dirty="0">
              <a:solidFill>
                <a:schemeClr val="accent1">
                  <a:lumMod val="50000"/>
                </a:schemeClr>
              </a:solidFill>
              <a:latin typeface="Helvetica"/>
            </a:endParaRPr>
          </a:p>
        </p:txBody>
      </p:sp>
      <p:sp>
        <p:nvSpPr>
          <p:cNvPr id="14" name="矩形 13"/>
          <p:cNvSpPr>
            <a:spLocks noChangeArrowheads="1"/>
          </p:cNvSpPr>
          <p:nvPr/>
        </p:nvSpPr>
        <p:spPr bwMode="auto">
          <a:xfrm>
            <a:off x="4000496" y="3228803"/>
            <a:ext cx="4929189" cy="1200329"/>
          </a:xfrm>
          <a:prstGeom prst="rect">
            <a:avLst/>
          </a:prstGeom>
          <a:noFill/>
          <a:ln w="9525">
            <a:noFill/>
            <a:miter lim="800000"/>
            <a:headEnd/>
            <a:tailEnd/>
          </a:ln>
        </p:spPr>
        <p:txBody>
          <a:bodyPr wrap="square">
            <a:spAutoFit/>
          </a:bodyPr>
          <a:lstStyle/>
          <a:p>
            <a:r>
              <a:rPr kumimoji="1" lang="en-US" altLang="zh-CN" sz="2400" b="1" dirty="0" smtClean="0">
                <a:solidFill>
                  <a:schemeClr val="accent1">
                    <a:lumMod val="50000"/>
                  </a:schemeClr>
                </a:solidFill>
                <a:latin typeface="Helvetica"/>
              </a:rPr>
              <a:t>A recent study/ research/ experiment found/ discovered/ indicated that …</a:t>
            </a:r>
            <a:endParaRPr kumimoji="1" lang="zh-CN" altLang="en-US" sz="2400" b="1" dirty="0">
              <a:solidFill>
                <a:schemeClr val="accent1">
                  <a:lumMod val="50000"/>
                </a:schemeClr>
              </a:solidFill>
              <a:latin typeface="Helvetica"/>
            </a:endParaRPr>
          </a:p>
        </p:txBody>
      </p:sp>
      <p:sp>
        <p:nvSpPr>
          <p:cNvPr id="15" name="矩形 14"/>
          <p:cNvSpPr>
            <a:spLocks noChangeArrowheads="1"/>
          </p:cNvSpPr>
          <p:nvPr/>
        </p:nvSpPr>
        <p:spPr bwMode="auto">
          <a:xfrm>
            <a:off x="3929091" y="4573984"/>
            <a:ext cx="5214941" cy="1569660"/>
          </a:xfrm>
          <a:prstGeom prst="rect">
            <a:avLst/>
          </a:prstGeom>
          <a:noFill/>
          <a:ln w="9525">
            <a:noFill/>
            <a:miter lim="800000"/>
            <a:headEnd/>
            <a:tailEnd/>
          </a:ln>
        </p:spPr>
        <p:txBody>
          <a:bodyPr wrap="square">
            <a:spAutoFit/>
          </a:bodyPr>
          <a:lstStyle/>
          <a:p>
            <a:r>
              <a:rPr kumimoji="1" lang="en-US" altLang="zh-CN" sz="2400" b="1" dirty="0" smtClean="0">
                <a:solidFill>
                  <a:schemeClr val="accent1">
                    <a:lumMod val="50000"/>
                  </a:schemeClr>
                </a:solidFill>
                <a:latin typeface="Helvetica"/>
              </a:rPr>
              <a:t>With the widespread application of …</a:t>
            </a:r>
            <a:endParaRPr kumimoji="1" lang="zh-CN" altLang="en-US" sz="2400" b="1" dirty="0" smtClean="0">
              <a:solidFill>
                <a:schemeClr val="accent1">
                  <a:lumMod val="50000"/>
                </a:schemeClr>
              </a:solidFill>
              <a:latin typeface="Helvetica"/>
            </a:endParaRPr>
          </a:p>
          <a:p>
            <a:r>
              <a:rPr kumimoji="1" lang="en-US" altLang="zh-CN" sz="2400" b="1" dirty="0" smtClean="0">
                <a:solidFill>
                  <a:schemeClr val="accent1">
                    <a:lumMod val="50000"/>
                  </a:schemeClr>
                </a:solidFill>
                <a:latin typeface="Helvetica"/>
              </a:rPr>
              <a:t>With the fast/rapid development of …</a:t>
            </a:r>
            <a:endParaRPr kumimoji="1" lang="en-US" altLang="zh-CN" sz="2400" b="1" dirty="0">
              <a:solidFill>
                <a:schemeClr val="accent1">
                  <a:lumMod val="50000"/>
                </a:schemeClr>
              </a:solidFill>
              <a:latin typeface="Helvetica"/>
            </a:endParaRPr>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0" y="0"/>
            <a:ext cx="4355976" cy="1268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548673" y="285728"/>
            <a:ext cx="2880319"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Comic Sans MS" pitchFamily="66" charset="0"/>
              </a:rPr>
              <a:t>Revision of </a:t>
            </a:r>
            <a:endParaRPr lang="en-US" altLang="zh-CN" sz="1600" b="1" dirty="0" smtClean="0">
              <a:solidFill>
                <a:schemeClr val="bg1"/>
              </a:solidFill>
              <a:effectLst>
                <a:outerShdw blurRad="38100" dist="38100" dir="2700000" algn="tl">
                  <a:srgbClr val="000000">
                    <a:alpha val="43137"/>
                  </a:srgbClr>
                </a:outerShdw>
              </a:effectLst>
              <a:latin typeface="Comic Sans MS" pitchFamily="66" charset="0"/>
            </a:endParaRPr>
          </a:p>
          <a:p>
            <a:pPr algn="ctr"/>
            <a:r>
              <a:rPr lang="en-US" altLang="zh-CN" sz="1600" b="1" dirty="0" smtClean="0">
                <a:solidFill>
                  <a:schemeClr val="bg1"/>
                </a:solidFill>
                <a:effectLst>
                  <a:outerShdw blurRad="38100" dist="38100" dir="2700000" algn="tl">
                    <a:srgbClr val="000000">
                      <a:alpha val="43137"/>
                    </a:srgbClr>
                  </a:outerShdw>
                </a:effectLst>
                <a:latin typeface="Comic Sans MS" pitchFamily="66" charset="0"/>
              </a:rPr>
              <a:t>the functional patterns</a:t>
            </a:r>
            <a:endParaRPr lang="en-US" altLang="zh-CN" sz="16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6" name="TextBox 15"/>
          <p:cNvSpPr txBox="1"/>
          <p:nvPr/>
        </p:nvSpPr>
        <p:spPr>
          <a:xfrm>
            <a:off x="4000496" y="616332"/>
            <a:ext cx="5643602" cy="400110"/>
          </a:xfrm>
          <a:prstGeom prst="rect">
            <a:avLst/>
          </a:prstGeom>
          <a:noFill/>
        </p:spPr>
        <p:txBody>
          <a:bodyPr wrap="square" rtlCol="0">
            <a:spAutoFit/>
          </a:bodyPr>
          <a:lstStyle/>
          <a:p>
            <a:r>
              <a:rPr lang="en-US" altLang="zh-CN" sz="2000" b="1" dirty="0" smtClean="0">
                <a:solidFill>
                  <a:srgbClr val="0070C0"/>
                </a:solidFill>
                <a:latin typeface="Helvetica"/>
              </a:rPr>
              <a:t>Language  points — Useful patterns</a:t>
            </a:r>
            <a:endParaRPr lang="zh-CN" altLang="en-US" sz="2000" b="1" dirty="0">
              <a:solidFill>
                <a:srgbClr val="0070C0"/>
              </a:solidFill>
              <a:latin typeface="Helvetica"/>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0219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找图\新视野读写1\U3\新视野大学英语(第三版)读写教程1 8053546784_S.jpg"/>
          <p:cNvPicPr>
            <a:picLocks noChangeAspect="1" noChangeArrowheads="1"/>
          </p:cNvPicPr>
          <p:nvPr/>
        </p:nvPicPr>
        <p:blipFill>
          <a:blip r:embed="rId2" cstate="print"/>
          <a:srcRect t="6265" b="6371"/>
          <a:stretch>
            <a:fillRect/>
          </a:stretch>
        </p:blipFill>
        <p:spPr bwMode="auto">
          <a:xfrm>
            <a:off x="3059832" y="1558022"/>
            <a:ext cx="3052774" cy="2000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6"/>
          <p:cNvSpPr>
            <a:spLocks noChangeArrowheads="1"/>
          </p:cNvSpPr>
          <p:nvPr/>
        </p:nvSpPr>
        <p:spPr bwMode="auto">
          <a:xfrm>
            <a:off x="3059832" y="4437112"/>
            <a:ext cx="4139143" cy="1015663"/>
          </a:xfrm>
          <a:prstGeom prst="rect">
            <a:avLst/>
          </a:prstGeom>
          <a:noFill/>
          <a:ln w="9525">
            <a:noFill/>
            <a:miter lim="800000"/>
            <a:headEnd/>
            <a:tailEnd/>
          </a:ln>
        </p:spPr>
        <p:txBody>
          <a:bodyPr wrap="square">
            <a:prstTxWarp prst="textNoShape">
              <a:avLst/>
            </a:prstTxWarp>
            <a:spAutoFit/>
          </a:bodyPr>
          <a:lstStyle/>
          <a:p>
            <a:pPr eaLnBrk="0" hangingPunct="0"/>
            <a:r>
              <a:rPr lang="en-US" altLang="zh-CN" sz="6000" dirty="0" smtClean="0">
                <a:solidFill>
                  <a:srgbClr val="FF6600"/>
                </a:solidFill>
                <a:effectLst>
                  <a:outerShdw blurRad="38100" dist="38100" dir="2700000" algn="tl">
                    <a:srgbClr val="000000">
                      <a:alpha val="43137"/>
                    </a:srgbClr>
                  </a:outerShdw>
                </a:effectLst>
                <a:latin typeface="Cooper Black" pitchFamily="18" charset="0"/>
              </a:rPr>
              <a:t>The end</a:t>
            </a:r>
            <a:endParaRPr lang="en-US" altLang="zh-CN" sz="6000" dirty="0">
              <a:solidFill>
                <a:srgbClr val="FF6600"/>
              </a:solidFill>
              <a:effectLst>
                <a:outerShdw blurRad="38100" dist="38100" dir="2700000" algn="tl">
                  <a:srgbClr val="000000">
                    <a:alpha val="43137"/>
                  </a:srgbClr>
                </a:outerShdw>
              </a:effectLst>
              <a:latin typeface="Cooper Black" pitchFamily="18" charset="0"/>
            </a:endParaRPr>
          </a:p>
        </p:txBody>
      </p:sp>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0" y="0"/>
            <a:ext cx="9144000" cy="708025"/>
            <a:chOff x="0" y="0"/>
            <a:chExt cx="9144000" cy="708025"/>
          </a:xfrm>
        </p:grpSpPr>
        <p:sp>
          <p:nvSpPr>
            <p:cNvPr id="1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9" name="TextBox 18"/>
            <p:cNvSpPr txBox="1"/>
            <p:nvPr/>
          </p:nvSpPr>
          <p:spPr>
            <a:xfrm>
              <a:off x="1785918" y="119698"/>
              <a:ext cx="6893810"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College life in the Internet age</a:t>
              </a:r>
            </a:p>
          </p:txBody>
        </p:sp>
        <p:sp>
          <p:nvSpPr>
            <p:cNvPr id="20" name="TextBox 19"/>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5121" name="Picture 1" descr="D:\找图\新视野读写1\U3\新视野大学英语(第三版)读写教程1 8056819125_L.jpg"/>
          <p:cNvPicPr>
            <a:picLocks noChangeAspect="1" noChangeArrowheads="1"/>
          </p:cNvPicPr>
          <p:nvPr/>
        </p:nvPicPr>
        <p:blipFill>
          <a:blip r:embed="rId3" cstate="print"/>
          <a:srcRect/>
          <a:stretch>
            <a:fillRect/>
          </a:stretch>
        </p:blipFill>
        <p:spPr bwMode="auto">
          <a:xfrm>
            <a:off x="249949" y="1607084"/>
            <a:ext cx="2809883" cy="1873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3" name="Picture 3" descr="D:\找图\新视野读写1\U3\新视野大学英语（第三版）读写教程1 waverbreak-81355.jpg"/>
          <p:cNvPicPr>
            <a:picLocks noChangeAspect="1" noChangeArrowheads="1"/>
          </p:cNvPicPr>
          <p:nvPr/>
        </p:nvPicPr>
        <p:blipFill>
          <a:blip r:embed="rId4" cstate="print"/>
          <a:srcRect/>
          <a:stretch>
            <a:fillRect/>
          </a:stretch>
        </p:blipFill>
        <p:spPr bwMode="auto">
          <a:xfrm>
            <a:off x="6196846" y="1658424"/>
            <a:ext cx="2732872" cy="1821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3471357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2" cstate="print"/>
          <a:srcRect/>
          <a:stretch>
            <a:fillRect/>
          </a:stretch>
        </p:blipFill>
        <p:spPr bwMode="auto">
          <a:xfrm>
            <a:off x="0" y="0"/>
            <a:ext cx="3348038" cy="1198563"/>
          </a:xfrm>
          <a:prstGeom prst="rect">
            <a:avLst/>
          </a:prstGeom>
          <a:noFill/>
          <a:ln w="9525">
            <a:noFill/>
            <a:miter lim="800000"/>
            <a:headEnd/>
            <a:tailEnd/>
          </a:ln>
        </p:spPr>
      </p:pic>
      <p:sp>
        <p:nvSpPr>
          <p:cNvPr id="3" name="圆角矩形 2"/>
          <p:cNvSpPr/>
          <p:nvPr/>
        </p:nvSpPr>
        <p:spPr>
          <a:xfrm>
            <a:off x="571472" y="2428868"/>
            <a:ext cx="8001056" cy="4140000"/>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4"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7158" y="1957389"/>
            <a:ext cx="1218349" cy="971545"/>
          </a:xfrm>
          <a:prstGeom prst="rect">
            <a:avLst/>
          </a:prstGeom>
          <a:noFill/>
          <a:ln w="9525">
            <a:noFill/>
            <a:miter lim="800000"/>
            <a:headEnd/>
            <a:tailEnd/>
          </a:ln>
        </p:spPr>
      </p:pic>
      <p:sp>
        <p:nvSpPr>
          <p:cNvPr id="5" name="TextBox 4">
            <a:hlinkClick r:id="rId4" action="ppaction://hlinksldjump"/>
          </p:cNvPr>
          <p:cNvSpPr txBox="1"/>
          <p:nvPr/>
        </p:nvSpPr>
        <p:spPr>
          <a:xfrm>
            <a:off x="500034" y="2181220"/>
            <a:ext cx="1073150" cy="461962"/>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6" name="TextBox 5"/>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7" name="TextBox 6"/>
          <p:cNvSpPr txBox="1">
            <a:spLocks noChangeArrowheads="1"/>
          </p:cNvSpPr>
          <p:nvPr/>
        </p:nvSpPr>
        <p:spPr bwMode="auto">
          <a:xfrm>
            <a:off x="785786" y="2285992"/>
            <a:ext cx="7572428" cy="4228850"/>
          </a:xfrm>
          <a:prstGeom prst="rect">
            <a:avLst/>
          </a:prstGeom>
          <a:noFill/>
          <a:ln w="9525">
            <a:noFill/>
            <a:miter lim="800000"/>
            <a:headEnd/>
            <a:tailEnd/>
          </a:ln>
        </p:spPr>
        <p:txBody>
          <a:bodyPr wrap="square">
            <a:spAutoFit/>
          </a:bodyPr>
          <a:lstStyle/>
          <a:p>
            <a:pPr algn="just">
              <a:lnSpc>
                <a:spcPct val="120000"/>
              </a:lnSpc>
              <a:defRPr/>
            </a:pPr>
            <a:endParaRPr lang="en-US" altLang="zh-CN" sz="2400" dirty="0" smtClean="0">
              <a:latin typeface="Helvetica"/>
              <a:ea typeface="Cambria Math" pitchFamily="18" charset="0"/>
              <a:cs typeface="Arial" charset="0"/>
            </a:endParaRPr>
          </a:p>
          <a:p>
            <a:r>
              <a:rPr lang="en-US" sz="2400" b="1" dirty="0" smtClean="0"/>
              <a:t>The Internet is </a:t>
            </a:r>
            <a:r>
              <a:rPr lang="en-US" sz="2400" b="1" dirty="0" smtClean="0">
                <a:solidFill>
                  <a:srgbClr val="FF0000"/>
                </a:solidFill>
              </a:rPr>
              <a:t>indispensable</a:t>
            </a:r>
            <a:r>
              <a:rPr lang="en-US" sz="2400" b="1" dirty="0" smtClean="0"/>
              <a:t>:</a:t>
            </a:r>
            <a:endParaRPr lang="zh-CN" altLang="en-US" sz="2400" dirty="0" smtClean="0"/>
          </a:p>
          <a:p>
            <a:pPr marL="265113" indent="-265113" algn="just"/>
            <a:r>
              <a:rPr lang="en-US" altLang="zh-CN" sz="2400" dirty="0" smtClean="0">
                <a:latin typeface="Helvetica"/>
                <a:ea typeface="Cambria Math" pitchFamily="18" charset="0"/>
                <a:cs typeface="Arial" charset="0"/>
              </a:rPr>
              <a:t>· get access to the latest development of teaching and learning;</a:t>
            </a:r>
            <a:endParaRPr lang="zh-CN" altLang="en-US" sz="2400" dirty="0" smtClean="0">
              <a:latin typeface="Helvetica"/>
              <a:ea typeface="Cambria Math" pitchFamily="18" charset="0"/>
              <a:cs typeface="Arial" charset="0"/>
            </a:endParaRPr>
          </a:p>
          <a:p>
            <a:pPr algn="just"/>
            <a:r>
              <a:rPr lang="en-US" altLang="zh-CN" sz="2400" dirty="0" smtClean="0">
                <a:latin typeface="Helvetica"/>
                <a:ea typeface="Cambria Math" pitchFamily="18" charset="0"/>
                <a:cs typeface="Arial" charset="0"/>
              </a:rPr>
              <a:t>· enjoy many interesting online courses</a:t>
            </a:r>
            <a:endParaRPr lang="zh-CN" altLang="en-US" sz="2400" dirty="0" smtClean="0">
              <a:latin typeface="Helvetica"/>
              <a:ea typeface="Cambria Math" pitchFamily="18" charset="0"/>
              <a:cs typeface="Arial" charset="0"/>
            </a:endParaRPr>
          </a:p>
          <a:p>
            <a:pPr algn="just"/>
            <a:r>
              <a:rPr lang="en-US" altLang="zh-CN" sz="2400" dirty="0" smtClean="0">
                <a:latin typeface="Helvetica"/>
                <a:ea typeface="Cambria Math" pitchFamily="18" charset="0"/>
                <a:cs typeface="Arial" charset="0"/>
              </a:rPr>
              <a:t>· communicate with teachers after class</a:t>
            </a:r>
          </a:p>
          <a:p>
            <a:r>
              <a:rPr lang="en-US" sz="2400" b="1" dirty="0" smtClean="0"/>
              <a:t>The Internet is </a:t>
            </a:r>
            <a:r>
              <a:rPr lang="en-US" sz="2400" b="1" dirty="0" smtClean="0">
                <a:solidFill>
                  <a:srgbClr val="FF0000"/>
                </a:solidFill>
              </a:rPr>
              <a:t>not indispensable</a:t>
            </a:r>
            <a:r>
              <a:rPr lang="en-US" sz="2400" b="1" dirty="0" smtClean="0"/>
              <a:t>:</a:t>
            </a:r>
            <a:endParaRPr lang="zh-CN" altLang="en-US" sz="2400" dirty="0" smtClean="0"/>
          </a:p>
          <a:p>
            <a:pPr marL="265113" indent="-265113" algn="just"/>
            <a:r>
              <a:rPr lang="en-US" altLang="zh-CN" sz="2400" dirty="0" smtClean="0">
                <a:latin typeface="Helvetica"/>
                <a:ea typeface="Cambria Math" pitchFamily="18" charset="0"/>
                <a:cs typeface="Arial" charset="0"/>
              </a:rPr>
              <a:t>· teaching and learning have been carried out long before the Internet came into being;</a:t>
            </a:r>
            <a:endParaRPr lang="zh-CN" altLang="en-US" sz="2400" dirty="0" smtClean="0">
              <a:latin typeface="Helvetica"/>
              <a:ea typeface="Cambria Math" pitchFamily="18" charset="0"/>
              <a:cs typeface="Arial" charset="0"/>
            </a:endParaRPr>
          </a:p>
          <a:p>
            <a:pPr marL="176213" indent="-176213" algn="just"/>
            <a:r>
              <a:rPr lang="en-US" altLang="zh-CN" sz="2400" dirty="0" smtClean="0">
                <a:latin typeface="Helvetica"/>
                <a:ea typeface="Cambria Math" pitchFamily="18" charset="0"/>
                <a:cs typeface="Arial" charset="0"/>
              </a:rPr>
              <a:t>· teaching and learning could surely continue without the Internet.</a:t>
            </a:r>
          </a:p>
        </p:txBody>
      </p:sp>
      <p:sp>
        <p:nvSpPr>
          <p:cNvPr id="8" name="TextBox 22"/>
          <p:cNvSpPr txBox="1">
            <a:spLocks noChangeArrowheads="1"/>
          </p:cNvSpPr>
          <p:nvPr/>
        </p:nvSpPr>
        <p:spPr bwMode="auto">
          <a:xfrm>
            <a:off x="642910" y="1357298"/>
            <a:ext cx="8072462" cy="810478"/>
          </a:xfrm>
          <a:prstGeom prst="rect">
            <a:avLst/>
          </a:prstGeom>
          <a:noFill/>
          <a:ln w="9525">
            <a:noFill/>
            <a:miter lim="800000"/>
            <a:headEnd/>
            <a:tailEnd/>
          </a:ln>
        </p:spPr>
        <p:txBody>
          <a:bodyPr wrap="square">
            <a:spAutoFit/>
          </a:bodyPr>
          <a:lstStyle/>
          <a:p>
            <a:pPr marL="363538" indent="-363538" algn="just" eaLnBrk="0" hangingPunct="0">
              <a:lnSpc>
                <a:spcPts val="2800"/>
              </a:lnSpc>
            </a:pPr>
            <a:r>
              <a:rPr lang="en-US" altLang="zh-CN" sz="2400" dirty="0" smtClean="0">
                <a:latin typeface="Helvetica"/>
                <a:ea typeface="Cambria Math" pitchFamily="18" charset="0"/>
                <a:cs typeface="Arial" charset="0"/>
              </a:rPr>
              <a:t>3. Do you think the Internet is indispensable in teaching and learning nowadays? Why or why not?</a:t>
            </a:r>
          </a:p>
        </p:txBody>
      </p:sp>
      <p:sp>
        <p:nvSpPr>
          <p:cNvPr id="9" name="矩形 8"/>
          <p:cNvSpPr/>
          <p:nvPr/>
        </p:nvSpPr>
        <p:spPr>
          <a:xfrm>
            <a:off x="3067911" y="427644"/>
            <a:ext cx="4075857" cy="522451"/>
          </a:xfrm>
          <a:prstGeom prst="rect">
            <a:avLst/>
          </a:prstGeom>
        </p:spPr>
        <p:txBody>
          <a:bodyPr wrap="square">
            <a:spAutoFit/>
          </a:bodyPr>
          <a:lstStyle/>
          <a:p>
            <a:pPr algn="just">
              <a:lnSpc>
                <a:spcPct val="130000"/>
              </a:lnSpc>
              <a:defRPr/>
            </a:pPr>
            <a:r>
              <a:rPr lang="en-US" altLang="zh-CN" sz="2400" b="1" dirty="0" smtClean="0">
                <a:solidFill>
                  <a:srgbClr val="006600"/>
                </a:solidFill>
                <a:latin typeface="Helvetica"/>
                <a:ea typeface="Helvetica Neue"/>
                <a:cs typeface="Helvetica Neue"/>
              </a:rPr>
              <a:t>Short answer questions</a:t>
            </a:r>
            <a:endParaRPr lang="zh-CN" altLang="en-US" sz="2400" b="1" dirty="0" smtClean="0">
              <a:solidFill>
                <a:srgbClr val="006600"/>
              </a:solidFill>
              <a:latin typeface="Helvetica"/>
              <a:ea typeface="Helvetica Neue"/>
              <a:cs typeface="Helvetica Neue"/>
            </a:endParaRPr>
          </a:p>
        </p:txBody>
      </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2910" y="1235211"/>
            <a:ext cx="8072494" cy="1532727"/>
          </a:xfrm>
          <a:prstGeom prst="rect">
            <a:avLst/>
          </a:prstGeom>
        </p:spPr>
        <p:txBody>
          <a:bodyPr wrap="square">
            <a:spAutoFit/>
          </a:bodyPr>
          <a:lstStyle/>
          <a:p>
            <a:pPr algn="just">
              <a:lnSpc>
                <a:spcPct val="130000"/>
              </a:lnSpc>
              <a:defRPr/>
            </a:pPr>
            <a:r>
              <a:rPr lang="en-US" altLang="zh-CN" sz="2400" b="1" dirty="0" smtClean="0">
                <a:latin typeface="Helvetica"/>
                <a:ea typeface="楷体_GB2312" pitchFamily="49" charset="-122"/>
              </a:rPr>
              <a:t>Listen to an introduction to the educational technology and then write down the English version of the following tools and techniques.</a:t>
            </a:r>
            <a:endParaRPr lang="zh-CN" altLang="en-US" sz="2400" b="1" dirty="0" smtClean="0">
              <a:latin typeface="Helvetica"/>
              <a:ea typeface="楷体_GB2312" pitchFamily="49" charset="-122"/>
            </a:endParaRPr>
          </a:p>
        </p:txBody>
      </p:sp>
      <p:sp>
        <p:nvSpPr>
          <p:cNvPr id="10" name="矩形 9"/>
          <p:cNvSpPr/>
          <p:nvPr/>
        </p:nvSpPr>
        <p:spPr>
          <a:xfrm>
            <a:off x="4639547" y="427644"/>
            <a:ext cx="4075857" cy="572464"/>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Listen and talk</a:t>
            </a:r>
            <a:endParaRPr lang="zh-CN" altLang="en-US" sz="2400" b="1" dirty="0" smtClean="0">
              <a:solidFill>
                <a:srgbClr val="0070C0"/>
              </a:solidFill>
              <a:latin typeface="Helvetica"/>
              <a:ea typeface="Helvetica Neue"/>
              <a:cs typeface="Helvetica Neue"/>
            </a:endParaRPr>
          </a:p>
        </p:txBody>
      </p:sp>
      <p:pic>
        <p:nvPicPr>
          <p:cNvPr id="12" name="Picture 3"/>
          <p:cNvPicPr>
            <a:picLocks noChangeAspect="1" noChangeArrowheads="1"/>
          </p:cNvPicPr>
          <p:nvPr/>
        </p:nvPicPr>
        <p:blipFill>
          <a:blip r:embed="rId3" cstate="print"/>
          <a:srcRect/>
          <a:stretch>
            <a:fillRect/>
          </a:stretch>
        </p:blipFill>
        <p:spPr bwMode="auto">
          <a:xfrm>
            <a:off x="-7938" y="9525"/>
            <a:ext cx="4645026" cy="1187450"/>
          </a:xfrm>
          <a:prstGeom prst="rect">
            <a:avLst/>
          </a:prstGeom>
          <a:noFill/>
          <a:ln w="9525">
            <a:noFill/>
            <a:miter lim="800000"/>
            <a:headEnd/>
            <a:tailEnd/>
          </a:ln>
        </p:spPr>
      </p:pic>
      <p:sp>
        <p:nvSpPr>
          <p:cNvPr id="14" name="TextBox 13"/>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9"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2817" name="Picture 1" descr="D:\找图\新视野读写1\U3\新视野大学英语(第三版)读写教程1 8056819125_L.jpg"/>
          <p:cNvPicPr>
            <a:picLocks noChangeAspect="1" noChangeArrowheads="1"/>
          </p:cNvPicPr>
          <p:nvPr/>
        </p:nvPicPr>
        <p:blipFill>
          <a:blip r:embed="rId6" cstate="print"/>
          <a:srcRect/>
          <a:stretch>
            <a:fillRect/>
          </a:stretch>
        </p:blipFill>
        <p:spPr bwMode="auto">
          <a:xfrm>
            <a:off x="2285984" y="3453849"/>
            <a:ext cx="4387087" cy="2924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2114882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81" name="Picture 4"/>
          <p:cNvPicPr>
            <a:picLocks noChangeAspect="1" noChangeArrowheads="1"/>
          </p:cNvPicPr>
          <p:nvPr/>
        </p:nvPicPr>
        <p:blipFill>
          <a:blip r:embed="rId3" cstate="print"/>
          <a:srcRect/>
          <a:stretch>
            <a:fillRect/>
          </a:stretch>
        </p:blipFill>
        <p:spPr bwMode="auto">
          <a:xfrm>
            <a:off x="0" y="4449763"/>
            <a:ext cx="954088" cy="419100"/>
          </a:xfrm>
          <a:prstGeom prst="rect">
            <a:avLst/>
          </a:prstGeom>
          <a:noFill/>
          <a:ln w="9525">
            <a:noFill/>
            <a:miter lim="800000"/>
            <a:headEnd/>
            <a:tailEnd/>
          </a:ln>
        </p:spPr>
      </p:pic>
      <p:sp>
        <p:nvSpPr>
          <p:cNvPr id="13" name="矩形 12"/>
          <p:cNvSpPr/>
          <p:nvPr/>
        </p:nvSpPr>
        <p:spPr>
          <a:xfrm>
            <a:off x="4639547" y="427644"/>
            <a:ext cx="4075857" cy="572464"/>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Listen and talk</a:t>
            </a:r>
            <a:endParaRPr lang="zh-CN" altLang="en-US" sz="2400" b="1" dirty="0" smtClean="0">
              <a:solidFill>
                <a:srgbClr val="0070C0"/>
              </a:solidFill>
              <a:latin typeface="Helvetica"/>
              <a:ea typeface="Helvetica Neue"/>
              <a:cs typeface="Helvetica Neue"/>
            </a:endParaRPr>
          </a:p>
        </p:txBody>
      </p:sp>
      <p:pic>
        <p:nvPicPr>
          <p:cNvPr id="14"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16" name="TextBox 15"/>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nvGrpSpPr>
          <p:cNvPr id="21" name="组合 20"/>
          <p:cNvGrpSpPr/>
          <p:nvPr/>
        </p:nvGrpSpPr>
        <p:grpSpPr>
          <a:xfrm>
            <a:off x="714348" y="1142984"/>
            <a:ext cx="7717536" cy="5577840"/>
            <a:chOff x="714348" y="1142984"/>
            <a:chExt cx="7717536" cy="5577840"/>
          </a:xfrm>
        </p:grpSpPr>
        <p:pic>
          <p:nvPicPr>
            <p:cNvPr id="15" name="图片 14" descr="图片9.jpg"/>
            <p:cNvPicPr>
              <a:picLocks noChangeAspect="1"/>
            </p:cNvPicPr>
            <p:nvPr/>
          </p:nvPicPr>
          <p:blipFill>
            <a:blip r:embed="rId5"/>
            <a:stretch>
              <a:fillRect/>
            </a:stretch>
          </p:blipFill>
          <p:spPr>
            <a:xfrm>
              <a:off x="714348" y="1142984"/>
              <a:ext cx="7717536" cy="5577840"/>
            </a:xfrm>
            <a:prstGeom prst="rect">
              <a:avLst/>
            </a:prstGeom>
          </p:spPr>
        </p:pic>
        <p:sp>
          <p:nvSpPr>
            <p:cNvPr id="17" name="TextBox 16"/>
            <p:cNvSpPr txBox="1"/>
            <p:nvPr/>
          </p:nvSpPr>
          <p:spPr>
            <a:xfrm>
              <a:off x="1785918" y="1207974"/>
              <a:ext cx="5782352" cy="461665"/>
            </a:xfrm>
            <a:prstGeom prst="rect">
              <a:avLst/>
            </a:prstGeom>
            <a:noFill/>
          </p:spPr>
          <p:txBody>
            <a:bodyPr wrap="none" rtlCol="0">
              <a:spAutoFit/>
            </a:bodyPr>
            <a:lstStyle/>
            <a:p>
              <a:r>
                <a:rPr lang="en-US" altLang="zh-CN" sz="2400" b="1" dirty="0" smtClean="0">
                  <a:latin typeface="Helvetica"/>
                  <a:ea typeface="楷体_GB2312" pitchFamily="49" charset="-122"/>
                </a:rPr>
                <a:t>Just what is educational technology?</a:t>
              </a:r>
              <a:endParaRPr lang="zh-CN" altLang="en-US" sz="2400" b="1" dirty="0" smtClean="0">
                <a:latin typeface="Helvetica"/>
                <a:ea typeface="楷体_GB2312" pitchFamily="49" charset="-122"/>
              </a:endParaRPr>
            </a:p>
          </p:txBody>
        </p:sp>
        <p:sp>
          <p:nvSpPr>
            <p:cNvPr id="18" name="TextBox 17"/>
            <p:cNvSpPr txBox="1"/>
            <p:nvPr/>
          </p:nvSpPr>
          <p:spPr>
            <a:xfrm>
              <a:off x="1927447" y="1692467"/>
              <a:ext cx="1895071" cy="461665"/>
            </a:xfrm>
            <a:prstGeom prst="rect">
              <a:avLst/>
            </a:prstGeom>
            <a:noFill/>
          </p:spPr>
          <p:txBody>
            <a:bodyPr wrap="none" rtlCol="0">
              <a:spAutoFit/>
            </a:bodyPr>
            <a:lstStyle/>
            <a:p>
              <a:r>
                <a:rPr lang="en-US" altLang="zh-CN" sz="2400" dirty="0" smtClean="0">
                  <a:latin typeface="Helvetica"/>
                  <a:ea typeface="楷体_GB2312" pitchFamily="49" charset="-122"/>
                </a:rPr>
                <a:t>Traditional</a:t>
              </a:r>
              <a:endParaRPr lang="zh-CN" altLang="en-US" sz="2400" dirty="0" smtClean="0">
                <a:latin typeface="Helvetica"/>
                <a:ea typeface="楷体_GB2312" pitchFamily="49" charset="-122"/>
              </a:endParaRPr>
            </a:p>
          </p:txBody>
        </p:sp>
        <p:sp>
          <p:nvSpPr>
            <p:cNvPr id="20" name="TextBox 19"/>
            <p:cNvSpPr txBox="1"/>
            <p:nvPr/>
          </p:nvSpPr>
          <p:spPr>
            <a:xfrm>
              <a:off x="5781796" y="1703881"/>
              <a:ext cx="1261884" cy="461665"/>
            </a:xfrm>
            <a:prstGeom prst="rect">
              <a:avLst/>
            </a:prstGeom>
            <a:noFill/>
          </p:spPr>
          <p:txBody>
            <a:bodyPr wrap="none" rtlCol="0">
              <a:spAutoFit/>
            </a:bodyPr>
            <a:lstStyle/>
            <a:p>
              <a:r>
                <a:rPr lang="en-US" altLang="zh-CN" sz="2400" dirty="0" smtClean="0">
                  <a:latin typeface="Helvetica"/>
                  <a:ea typeface="楷体_GB2312" pitchFamily="49" charset="-122"/>
                </a:rPr>
                <a:t>Present</a:t>
              </a:r>
              <a:endParaRPr lang="zh-CN" altLang="en-US" sz="2400" dirty="0" smtClean="0">
                <a:latin typeface="Helvetica"/>
                <a:ea typeface="楷体_GB2312" pitchFamily="49" charset="-122"/>
              </a:endParaRPr>
            </a:p>
          </p:txBody>
        </p:sp>
      </p:grpSp>
      <p:sp>
        <p:nvSpPr>
          <p:cNvPr id="22" name="TextBox 21"/>
          <p:cNvSpPr txBox="1"/>
          <p:nvPr/>
        </p:nvSpPr>
        <p:spPr>
          <a:xfrm>
            <a:off x="2595800" y="2333366"/>
            <a:ext cx="1723549" cy="461665"/>
          </a:xfrm>
          <a:prstGeom prst="rect">
            <a:avLst/>
          </a:prstGeom>
          <a:noFill/>
        </p:spPr>
        <p:txBody>
          <a:bodyPr wrap="none" rtlCol="0">
            <a:spAutoFit/>
          </a:bodyPr>
          <a:lstStyle/>
          <a:p>
            <a:r>
              <a:rPr lang="en-US" altLang="zh-CN" sz="2400" dirty="0" smtClean="0">
                <a:latin typeface="Helvetica"/>
                <a:ea typeface="楷体_GB2312" pitchFamily="49" charset="-122"/>
              </a:rPr>
              <a:t>chalkboard</a:t>
            </a:r>
            <a:endParaRPr lang="zh-CN" altLang="en-US" sz="2400" dirty="0" smtClean="0">
              <a:latin typeface="Helvetica"/>
              <a:ea typeface="楷体_GB2312" pitchFamily="49" charset="-122"/>
            </a:endParaRPr>
          </a:p>
        </p:txBody>
      </p:sp>
      <p:sp>
        <p:nvSpPr>
          <p:cNvPr id="23" name="TextBox 22"/>
          <p:cNvSpPr txBox="1"/>
          <p:nvPr/>
        </p:nvSpPr>
        <p:spPr>
          <a:xfrm>
            <a:off x="2680492" y="3167312"/>
            <a:ext cx="1569660" cy="461665"/>
          </a:xfrm>
          <a:prstGeom prst="rect">
            <a:avLst/>
          </a:prstGeom>
          <a:noFill/>
        </p:spPr>
        <p:txBody>
          <a:bodyPr wrap="none" rtlCol="0">
            <a:spAutoFit/>
          </a:bodyPr>
          <a:lstStyle/>
          <a:p>
            <a:r>
              <a:rPr lang="en-US" altLang="zh-CN" sz="2400" dirty="0" smtClean="0">
                <a:latin typeface="Helvetica"/>
                <a:ea typeface="楷体_GB2312" pitchFamily="49" charset="-122"/>
              </a:rPr>
              <a:t>projector</a:t>
            </a:r>
            <a:endParaRPr lang="zh-CN" altLang="en-US" sz="2400" dirty="0" smtClean="0">
              <a:latin typeface="Helvetica"/>
              <a:ea typeface="楷体_GB2312" pitchFamily="49" charset="-122"/>
            </a:endParaRPr>
          </a:p>
        </p:txBody>
      </p:sp>
      <p:sp>
        <p:nvSpPr>
          <p:cNvPr id="24" name="TextBox 23"/>
          <p:cNvSpPr txBox="1"/>
          <p:nvPr/>
        </p:nvSpPr>
        <p:spPr>
          <a:xfrm>
            <a:off x="2643174" y="3741011"/>
            <a:ext cx="1723549" cy="830997"/>
          </a:xfrm>
          <a:prstGeom prst="rect">
            <a:avLst/>
          </a:prstGeom>
          <a:noFill/>
        </p:spPr>
        <p:txBody>
          <a:bodyPr wrap="none" rtlCol="0">
            <a:spAutoFit/>
          </a:bodyPr>
          <a:lstStyle/>
          <a:p>
            <a:pPr algn="ctr"/>
            <a:r>
              <a:rPr lang="en-US" altLang="zh-CN" sz="2400" dirty="0" smtClean="0">
                <a:latin typeface="Helvetica"/>
                <a:ea typeface="楷体_GB2312" pitchFamily="49" charset="-122"/>
              </a:rPr>
              <a:t>maps </a:t>
            </a:r>
          </a:p>
          <a:p>
            <a:pPr algn="ctr"/>
            <a:r>
              <a:rPr lang="en-US" altLang="zh-CN" sz="2400" dirty="0" smtClean="0">
                <a:latin typeface="Helvetica"/>
                <a:ea typeface="楷体_GB2312" pitchFamily="49" charset="-122"/>
              </a:rPr>
              <a:t>and globes</a:t>
            </a:r>
            <a:endParaRPr lang="zh-CN" altLang="en-US" sz="2400" dirty="0" smtClean="0">
              <a:latin typeface="Helvetica"/>
              <a:ea typeface="楷体_GB2312" pitchFamily="49" charset="-122"/>
            </a:endParaRPr>
          </a:p>
        </p:txBody>
      </p:sp>
      <p:sp>
        <p:nvSpPr>
          <p:cNvPr id="25" name="TextBox 24"/>
          <p:cNvSpPr txBox="1"/>
          <p:nvPr/>
        </p:nvSpPr>
        <p:spPr>
          <a:xfrm>
            <a:off x="6394046" y="2324393"/>
            <a:ext cx="1569660" cy="461665"/>
          </a:xfrm>
          <a:prstGeom prst="rect">
            <a:avLst/>
          </a:prstGeom>
          <a:noFill/>
        </p:spPr>
        <p:txBody>
          <a:bodyPr wrap="none" rtlCol="0">
            <a:spAutoFit/>
          </a:bodyPr>
          <a:lstStyle/>
          <a:p>
            <a:r>
              <a:rPr lang="en-US" altLang="zh-CN" sz="2400" dirty="0" smtClean="0">
                <a:latin typeface="Helvetica"/>
                <a:ea typeface="楷体_GB2312" pitchFamily="49" charset="-122"/>
              </a:rPr>
              <a:t>computers</a:t>
            </a:r>
            <a:endParaRPr lang="zh-CN" altLang="en-US" sz="2400" dirty="0" smtClean="0">
              <a:latin typeface="Helvetica"/>
              <a:ea typeface="楷体_GB2312" pitchFamily="49" charset="-122"/>
            </a:endParaRPr>
          </a:p>
        </p:txBody>
      </p:sp>
      <p:sp>
        <p:nvSpPr>
          <p:cNvPr id="26" name="TextBox 25"/>
          <p:cNvSpPr txBox="1"/>
          <p:nvPr/>
        </p:nvSpPr>
        <p:spPr>
          <a:xfrm>
            <a:off x="6000760" y="3016749"/>
            <a:ext cx="2441694" cy="769441"/>
          </a:xfrm>
          <a:prstGeom prst="rect">
            <a:avLst/>
          </a:prstGeom>
          <a:noFill/>
        </p:spPr>
        <p:txBody>
          <a:bodyPr wrap="none" rtlCol="0">
            <a:spAutoFit/>
          </a:bodyPr>
          <a:lstStyle/>
          <a:p>
            <a:pPr algn="ctr"/>
            <a:r>
              <a:rPr lang="en-US" altLang="zh-CN" sz="2200" dirty="0" smtClean="0">
                <a:latin typeface="Helvetica"/>
                <a:ea typeface="楷体_GB2312" pitchFamily="49" charset="-122"/>
              </a:rPr>
              <a:t>Internet </a:t>
            </a:r>
          </a:p>
          <a:p>
            <a:pPr algn="ctr"/>
            <a:r>
              <a:rPr lang="en-US" altLang="zh-CN" sz="2200" dirty="0" smtClean="0">
                <a:latin typeface="Helvetica"/>
                <a:ea typeface="楷体_GB2312" pitchFamily="49" charset="-122"/>
              </a:rPr>
              <a:t>mobile computing</a:t>
            </a:r>
            <a:endParaRPr lang="zh-CN" altLang="en-US" sz="2200" dirty="0" smtClean="0">
              <a:latin typeface="Helvetica"/>
              <a:ea typeface="楷体_GB2312" pitchFamily="49" charset="-122"/>
            </a:endParaRPr>
          </a:p>
        </p:txBody>
      </p:sp>
      <p:sp>
        <p:nvSpPr>
          <p:cNvPr id="27" name="TextBox 26"/>
          <p:cNvSpPr txBox="1"/>
          <p:nvPr/>
        </p:nvSpPr>
        <p:spPr>
          <a:xfrm>
            <a:off x="6215074" y="3929066"/>
            <a:ext cx="2031325" cy="461665"/>
          </a:xfrm>
          <a:prstGeom prst="rect">
            <a:avLst/>
          </a:prstGeom>
          <a:noFill/>
        </p:spPr>
        <p:txBody>
          <a:bodyPr wrap="none" rtlCol="0">
            <a:spAutoFit/>
          </a:bodyPr>
          <a:lstStyle/>
          <a:p>
            <a:pPr algn="ctr"/>
            <a:r>
              <a:rPr lang="en-US" altLang="zh-CN" sz="2400" dirty="0" smtClean="0">
                <a:latin typeface="Helvetica"/>
                <a:ea typeface="楷体_GB2312" pitchFamily="49" charset="-122"/>
              </a:rPr>
              <a:t>open content</a:t>
            </a:r>
            <a:endParaRPr lang="zh-CN" altLang="en-US" sz="2400" dirty="0" smtClean="0">
              <a:latin typeface="Helvetica"/>
              <a:ea typeface="楷体_GB2312" pitchFamily="49" charset="-122"/>
            </a:endParaRPr>
          </a:p>
        </p:txBody>
      </p:sp>
      <p:sp>
        <p:nvSpPr>
          <p:cNvPr id="28" name="TextBox 27"/>
          <p:cNvSpPr txBox="1"/>
          <p:nvPr/>
        </p:nvSpPr>
        <p:spPr>
          <a:xfrm>
            <a:off x="6337901" y="4500570"/>
            <a:ext cx="1877437" cy="830997"/>
          </a:xfrm>
          <a:prstGeom prst="rect">
            <a:avLst/>
          </a:prstGeom>
          <a:noFill/>
        </p:spPr>
        <p:txBody>
          <a:bodyPr wrap="none" rtlCol="0">
            <a:spAutoFit/>
          </a:bodyPr>
          <a:lstStyle/>
          <a:p>
            <a:pPr algn="ctr"/>
            <a:r>
              <a:rPr lang="en-US" altLang="zh-CN" sz="2400" dirty="0" smtClean="0">
                <a:latin typeface="Helvetica"/>
                <a:ea typeface="楷体_GB2312" pitchFamily="49" charset="-122"/>
              </a:rPr>
              <a:t>electronic </a:t>
            </a:r>
          </a:p>
          <a:p>
            <a:pPr algn="ctr"/>
            <a:r>
              <a:rPr lang="en-US" altLang="zh-CN" sz="2400" dirty="0" smtClean="0">
                <a:latin typeface="Helvetica"/>
                <a:ea typeface="楷体_GB2312" pitchFamily="49" charset="-122"/>
              </a:rPr>
              <a:t>books</a:t>
            </a:r>
            <a:endParaRPr lang="zh-CN" altLang="en-US" sz="2400" dirty="0" smtClean="0">
              <a:latin typeface="Helvetica"/>
              <a:ea typeface="楷体_GB2312" pitchFamily="49" charset="-122"/>
            </a:endParaRPr>
          </a:p>
        </p:txBody>
      </p:sp>
      <p:sp>
        <p:nvSpPr>
          <p:cNvPr id="29" name="TextBox 28"/>
          <p:cNvSpPr txBox="1"/>
          <p:nvPr/>
        </p:nvSpPr>
        <p:spPr>
          <a:xfrm>
            <a:off x="6215074" y="5274936"/>
            <a:ext cx="2068195" cy="797270"/>
          </a:xfrm>
          <a:prstGeom prst="rect">
            <a:avLst/>
          </a:prstGeom>
          <a:noFill/>
        </p:spPr>
        <p:txBody>
          <a:bodyPr wrap="none" rtlCol="0">
            <a:spAutoFit/>
          </a:bodyPr>
          <a:lstStyle/>
          <a:p>
            <a:pPr algn="ctr">
              <a:lnSpc>
                <a:spcPts val="1800"/>
              </a:lnSpc>
            </a:pPr>
            <a:r>
              <a:rPr lang="en-US" altLang="zh-CN" sz="2400" dirty="0" smtClean="0">
                <a:latin typeface="Helvetica"/>
                <a:ea typeface="楷体_GB2312" pitchFamily="49" charset="-122"/>
              </a:rPr>
              <a:t>course </a:t>
            </a:r>
          </a:p>
          <a:p>
            <a:pPr algn="ctr">
              <a:lnSpc>
                <a:spcPts val="1800"/>
              </a:lnSpc>
            </a:pPr>
            <a:r>
              <a:rPr lang="en-US" altLang="zh-CN" sz="2400" dirty="0" smtClean="0">
                <a:latin typeface="Helvetica"/>
                <a:ea typeface="楷体_GB2312" pitchFamily="49" charset="-122"/>
              </a:rPr>
              <a:t>management </a:t>
            </a:r>
          </a:p>
          <a:p>
            <a:pPr algn="ctr">
              <a:lnSpc>
                <a:spcPts val="1800"/>
              </a:lnSpc>
            </a:pPr>
            <a:r>
              <a:rPr lang="en-US" altLang="zh-CN" sz="2400" dirty="0" smtClean="0">
                <a:latin typeface="Helvetica"/>
                <a:ea typeface="楷体_GB2312" pitchFamily="49" charset="-122"/>
              </a:rPr>
              <a:t>systems</a:t>
            </a:r>
            <a:endParaRPr lang="zh-CN" altLang="en-US" sz="2400" dirty="0" smtClean="0">
              <a:latin typeface="Helvetica"/>
              <a:ea typeface="楷体_GB2312" pitchFamily="49" charset="-122"/>
            </a:endParaRPr>
          </a:p>
        </p:txBody>
      </p:sp>
      <p:sp>
        <p:nvSpPr>
          <p:cNvPr id="30" name="TextBox 29"/>
          <p:cNvSpPr txBox="1"/>
          <p:nvPr/>
        </p:nvSpPr>
        <p:spPr>
          <a:xfrm>
            <a:off x="6500826" y="6072206"/>
            <a:ext cx="1415772" cy="461665"/>
          </a:xfrm>
          <a:prstGeom prst="rect">
            <a:avLst/>
          </a:prstGeom>
          <a:noFill/>
        </p:spPr>
        <p:txBody>
          <a:bodyPr wrap="none" rtlCol="0">
            <a:spAutoFit/>
          </a:bodyPr>
          <a:lstStyle/>
          <a:p>
            <a:pPr algn="ctr"/>
            <a:r>
              <a:rPr lang="en-US" altLang="zh-CN" sz="2400" dirty="0" smtClean="0">
                <a:latin typeface="Helvetica"/>
                <a:ea typeface="楷体_GB2312" pitchFamily="49" charset="-122"/>
              </a:rPr>
              <a:t>podcasts</a:t>
            </a:r>
            <a:endParaRPr lang="zh-CN" altLang="en-US" sz="2400" dirty="0" smtClean="0">
              <a:latin typeface="Helvetica"/>
              <a:ea typeface="楷体_GB2312" pitchFamily="49" charset="-122"/>
            </a:endParaRPr>
          </a:p>
        </p:txBody>
      </p:sp>
      <p:pic>
        <p:nvPicPr>
          <p:cNvPr id="31" name="图片 11" descr="u=2135434136,2842514633&amp;fm=23&amp;gp=0.jpg">
            <a:hlinkClick r:id="rId6" action="ppaction://hlinkfile"/>
          </p:cNvPr>
          <p:cNvPicPr>
            <a:picLocks noChangeAspect="1"/>
          </p:cNvPicPr>
          <p:nvPr/>
        </p:nvPicPr>
        <p:blipFill>
          <a:blip r:embed="rId7"/>
          <a:srcRect/>
          <a:stretch>
            <a:fillRect/>
          </a:stretch>
        </p:blipFill>
        <p:spPr bwMode="auto">
          <a:xfrm>
            <a:off x="7043680" y="427644"/>
            <a:ext cx="433388" cy="433387"/>
          </a:xfrm>
          <a:prstGeom prst="rect">
            <a:avLst/>
          </a:prstGeom>
          <a:noFill/>
          <a:ln w="9525">
            <a:noFill/>
            <a:miter lim="800000"/>
            <a:headEnd/>
            <a:tailEnd/>
          </a:ln>
        </p:spPr>
      </p:pic>
      <p:pic>
        <p:nvPicPr>
          <p:cNvPr id="32" name="Picture 4">
            <a:hlinkClick r:id="rId8" action="ppaction://hlinksldjump"/>
          </p:cNvPr>
          <p:cNvPicPr>
            <a:picLocks noChangeAspect="1" noChangeArrowheads="1"/>
          </p:cNvPicPr>
          <p:nvPr/>
        </p:nvPicPr>
        <p:blipFill>
          <a:blip r:embed="rId9"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6035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ox(i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ox(i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ox(in)">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ox(in)">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ox(in)">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ox(in)">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ox(i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ox(in)">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a:stretch>
            <a:fillRect/>
          </a:stretch>
        </p:blipFill>
        <p:spPr bwMode="auto">
          <a:xfrm>
            <a:off x="452438" y="1772816"/>
            <a:ext cx="8369300" cy="5030787"/>
          </a:xfrm>
          <a:prstGeom prst="rect">
            <a:avLst/>
          </a:prstGeom>
          <a:noFill/>
          <a:ln w="9525">
            <a:noFill/>
            <a:miter lim="800000"/>
            <a:headEnd/>
            <a:tailEnd/>
          </a:ln>
        </p:spPr>
      </p:pic>
      <p:pic>
        <p:nvPicPr>
          <p:cNvPr id="160770"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1357290" y="3263816"/>
            <a:ext cx="5547654" cy="2308324"/>
          </a:xfrm>
          <a:prstGeom prst="rect">
            <a:avLst/>
          </a:prstGeom>
          <a:noFill/>
          <a:effectLst>
            <a:glow rad="139700">
              <a:schemeClr val="accent3">
                <a:satMod val="175000"/>
                <a:alpha val="40000"/>
              </a:schemeClr>
            </a:glow>
          </a:effectLst>
        </p:spPr>
        <p:txBody>
          <a:bodyPr wrap="square">
            <a:spAutoFit/>
          </a:bodyPr>
          <a:lstStyle/>
          <a:p>
            <a:pPr algn="just"/>
            <a:r>
              <a:rPr kumimoji="1" lang="en-US" altLang="zh-CN" sz="2400" dirty="0" smtClean="0">
                <a:effectLst>
                  <a:glow rad="101600">
                    <a:srgbClr val="000000">
                      <a:alpha val="60000"/>
                    </a:srgbClr>
                  </a:glow>
                </a:effectLst>
              </a:rPr>
              <a:t>         </a:t>
            </a:r>
            <a:r>
              <a:rPr lang="en-US" altLang="zh-CN" sz="2400" dirty="0" smtClean="0">
                <a:latin typeface="Helvetica"/>
                <a:ea typeface="Helvetica Neue"/>
                <a:cs typeface="Helvetica Neue"/>
              </a:rPr>
              <a:t>We ___________ a question from a listener in the West Bank about how American schools use _____________ technology. There is not a simple answer. It depends on the subject and level of students, of course.</a:t>
            </a:r>
            <a:endParaRPr lang="en-US" altLang="zh-CN" sz="2400" dirty="0">
              <a:latin typeface="Helvetica"/>
              <a:ea typeface="Helvetica Neue"/>
              <a:cs typeface="Helvetica Neue"/>
            </a:endParaRPr>
          </a:p>
        </p:txBody>
      </p:sp>
      <p:sp>
        <p:nvSpPr>
          <p:cNvPr id="10" name="TextBox 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60778" name="TextBox 4"/>
          <p:cNvSpPr txBox="1">
            <a:spLocks noChangeArrowheads="1"/>
          </p:cNvSpPr>
          <p:nvPr/>
        </p:nvSpPr>
        <p:spPr bwMode="auto">
          <a:xfrm>
            <a:off x="1500166" y="2428868"/>
            <a:ext cx="5976282" cy="830997"/>
          </a:xfrm>
          <a:prstGeom prst="rect">
            <a:avLst/>
          </a:prstGeom>
          <a:noFill/>
          <a:ln w="9525">
            <a:noFill/>
            <a:miter lim="800000"/>
            <a:headEnd/>
            <a:tailEnd/>
          </a:ln>
        </p:spPr>
        <p:txBody>
          <a:bodyPr wrap="square">
            <a:spAutoFit/>
          </a:bodyPr>
          <a:lstStyle/>
          <a:p>
            <a:pPr>
              <a:defRPr/>
            </a:pPr>
            <a:r>
              <a:rPr lang="en-US" altLang="zh-CN" sz="2400" dirty="0" smtClean="0">
                <a:latin typeface="Helvetica"/>
                <a:ea typeface="Helvetica Neue"/>
                <a:cs typeface="Helvetica Neue"/>
              </a:rPr>
              <a:t>This is the VOA Special English Education Report. </a:t>
            </a:r>
            <a:endParaRPr lang="zh-CN" altLang="en-US" sz="2400" dirty="0" smtClean="0">
              <a:latin typeface="Helvetica"/>
              <a:ea typeface="Helvetica Neue"/>
              <a:cs typeface="Helvetica Neue"/>
            </a:endParaRPr>
          </a:p>
        </p:txBody>
      </p:sp>
      <p:sp>
        <p:nvSpPr>
          <p:cNvPr id="8" name="矩形 7"/>
          <p:cNvSpPr/>
          <p:nvPr/>
        </p:nvSpPr>
        <p:spPr>
          <a:xfrm>
            <a:off x="452438" y="1142984"/>
            <a:ext cx="812009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digital education and fill in the missing information.</a:t>
            </a:r>
            <a:endParaRPr lang="en-US" altLang="zh-CN" sz="2400" b="1" dirty="0">
              <a:latin typeface="Helvetica"/>
              <a:ea typeface="Helvetica Neue"/>
              <a:cs typeface="Helvetica Neue"/>
            </a:endParaRPr>
          </a:p>
        </p:txBody>
      </p:sp>
      <p:sp>
        <p:nvSpPr>
          <p:cNvPr id="9" name="Text Box 41"/>
          <p:cNvSpPr txBox="1">
            <a:spLocks noChangeArrowheads="1"/>
          </p:cNvSpPr>
          <p:nvPr/>
        </p:nvSpPr>
        <p:spPr bwMode="auto">
          <a:xfrm>
            <a:off x="2882034" y="3309151"/>
            <a:ext cx="1359346"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received </a:t>
            </a:r>
            <a:endParaRPr lang="en-US" altLang="zh-CN" sz="2400" b="1" dirty="0">
              <a:solidFill>
                <a:srgbClr val="0070C0"/>
              </a:solidFill>
              <a:latin typeface="Helvetica"/>
              <a:ea typeface="Helvetica Neue"/>
              <a:cs typeface="Helvetica Neue"/>
            </a:endParaRPr>
          </a:p>
        </p:txBody>
      </p:sp>
      <p:sp>
        <p:nvSpPr>
          <p:cNvPr id="12" name="Text Box 42"/>
          <p:cNvSpPr txBox="1">
            <a:spLocks noChangeArrowheads="1"/>
          </p:cNvSpPr>
          <p:nvPr/>
        </p:nvSpPr>
        <p:spPr bwMode="auto">
          <a:xfrm rot="10800000" flipV="1">
            <a:off x="4580629" y="4059799"/>
            <a:ext cx="2205949"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educational</a:t>
            </a:r>
            <a:endParaRPr lang="en-US" altLang="zh-CN" sz="2400" b="1" dirty="0">
              <a:solidFill>
                <a:srgbClr val="0070C0"/>
              </a:solidFill>
              <a:latin typeface="Helvetica"/>
              <a:ea typeface="Helvetica Neue"/>
              <a:cs typeface="Helvetica Neue"/>
            </a:endParaRPr>
          </a:p>
        </p:txBody>
      </p:sp>
      <p:sp>
        <p:nvSpPr>
          <p:cNvPr id="13" name="矩形 12"/>
          <p:cNvSpPr/>
          <p:nvPr/>
        </p:nvSpPr>
        <p:spPr>
          <a:xfrm>
            <a:off x="4637088" y="500042"/>
            <a:ext cx="3363936" cy="522451"/>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Compound dictation</a:t>
            </a:r>
            <a:endParaRPr lang="zh-CN" altLang="en-US" sz="2400" b="1" dirty="0" smtClean="0">
              <a:solidFill>
                <a:srgbClr val="0070C0"/>
              </a:solidFill>
              <a:latin typeface="Helvetica"/>
              <a:ea typeface="Helvetica Neue"/>
              <a:cs typeface="Helvetica Neue"/>
            </a:endParaRPr>
          </a:p>
        </p:txBody>
      </p:sp>
      <p:pic>
        <p:nvPicPr>
          <p:cNvPr id="15" name="图片 11" descr="u=2135434136,2842514633&amp;fm=23&amp;gp=0.jpg">
            <a:hlinkClick r:id="rId5" action="ppaction://hlinkfile"/>
          </p:cNvPr>
          <p:cNvPicPr>
            <a:picLocks noChangeAspect="1"/>
          </p:cNvPicPr>
          <p:nvPr/>
        </p:nvPicPr>
        <p:blipFill>
          <a:blip r:embed="rId6"/>
          <a:srcRect/>
          <a:stretch>
            <a:fillRect/>
          </a:stretch>
        </p:blipFill>
        <p:spPr bwMode="auto">
          <a:xfrm>
            <a:off x="1071538" y="2492896"/>
            <a:ext cx="433388" cy="433387"/>
          </a:xfrm>
          <a:prstGeom prst="rect">
            <a:avLst/>
          </a:prstGeom>
          <a:noFill/>
          <a:ln w="9525">
            <a:noFill/>
            <a:miter lim="800000"/>
            <a:headEnd/>
            <a:tailEnd/>
          </a:ln>
        </p:spPr>
      </p:pic>
      <p:pic>
        <p:nvPicPr>
          <p:cNvPr id="14"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图片 15" descr="图片19.png"/>
          <p:cNvPicPr>
            <a:picLocks noChangeAspect="1"/>
          </p:cNvPicPr>
          <p:nvPr/>
        </p:nvPicPr>
        <p:blipFill>
          <a:blip r:embed="rId9">
            <a:clrChange>
              <a:clrFrom>
                <a:srgbClr val="000000">
                  <a:alpha val="0"/>
                </a:srgbClr>
              </a:clrFrom>
              <a:clrTo>
                <a:srgbClr val="000000">
                  <a:alpha val="0"/>
                </a:srgbClr>
              </a:clrTo>
            </a:clrChange>
          </a:blip>
          <a:stretch>
            <a:fillRect/>
          </a:stretch>
        </p:blipFill>
        <p:spPr>
          <a:xfrm>
            <a:off x="6414752" y="5334220"/>
            <a:ext cx="743651" cy="390112"/>
          </a:xfrm>
          <a:prstGeom prst="rect">
            <a:avLst/>
          </a:prstGeom>
        </p:spPr>
      </p:pic>
    </p:spTree>
    <p:extLst>
      <p:ext uri="{BB962C8B-B14F-4D97-AF65-F5344CB8AC3E}">
        <p14:creationId xmlns:p14="http://schemas.microsoft.com/office/powerpoint/2010/main" xmlns=""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a:stretch>
            <a:fillRect/>
          </a:stretch>
        </p:blipFill>
        <p:spPr bwMode="auto">
          <a:xfrm>
            <a:off x="452438" y="1827213"/>
            <a:ext cx="8369300" cy="5030787"/>
          </a:xfrm>
          <a:prstGeom prst="rect">
            <a:avLst/>
          </a:prstGeom>
          <a:noFill/>
          <a:ln w="9525">
            <a:noFill/>
            <a:miter lim="800000"/>
            <a:headEnd/>
            <a:tailEnd/>
          </a:ln>
        </p:spPr>
      </p:pic>
      <p:pic>
        <p:nvPicPr>
          <p:cNvPr id="160770"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1453238" y="3214686"/>
            <a:ext cx="5547654" cy="2677656"/>
          </a:xfrm>
          <a:prstGeom prst="rect">
            <a:avLst/>
          </a:prstGeom>
          <a:noFill/>
          <a:effectLst>
            <a:glow rad="139700">
              <a:schemeClr val="accent3">
                <a:satMod val="175000"/>
                <a:alpha val="40000"/>
              </a:schemeClr>
            </a:glow>
          </a:effectLst>
        </p:spPr>
        <p:txBody>
          <a:bodyPr wrap="square">
            <a:spAutoFit/>
          </a:bodyPr>
          <a:lstStyle/>
          <a:p>
            <a:pPr algn="just"/>
            <a:r>
              <a:rPr lang="en-US" altLang="zh-CN" sz="2400" dirty="0" smtClean="0">
                <a:latin typeface="Helvetica"/>
                <a:ea typeface="Helvetica Neue"/>
                <a:cs typeface="Helvetica Neue"/>
              </a:rPr>
              <a:t>But it also depends on the interest and ___________ of the teachers, and the goals and budgets of the schools.</a:t>
            </a:r>
            <a:r>
              <a:rPr lang="zh-CN" altLang="en-US" sz="2400" dirty="0" smtClean="0">
                <a:latin typeface="Helvetica"/>
                <a:ea typeface="Helvetica Neue"/>
                <a:cs typeface="Helvetica Neue"/>
              </a:rPr>
              <a:t> </a:t>
            </a:r>
            <a:r>
              <a:rPr lang="en-US" altLang="zh-CN" sz="2400" dirty="0" smtClean="0">
                <a:latin typeface="Helvetica"/>
                <a:ea typeface="Helvetica Neue"/>
                <a:cs typeface="Helvetica Neue"/>
              </a:rPr>
              <a:t>Schools are almost all _____________ to the Internet. But some have more technology, and use it more, than others.</a:t>
            </a:r>
          </a:p>
        </p:txBody>
      </p:sp>
      <p:sp>
        <p:nvSpPr>
          <p:cNvPr id="10" name="TextBox 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3" name="Text Box 43"/>
          <p:cNvSpPr txBox="1">
            <a:spLocks noChangeArrowheads="1"/>
          </p:cNvSpPr>
          <p:nvPr/>
        </p:nvSpPr>
        <p:spPr bwMode="auto">
          <a:xfrm rot="10800000" flipV="1">
            <a:off x="1643043" y="3595186"/>
            <a:ext cx="163672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training</a:t>
            </a:r>
            <a:endParaRPr lang="en-US" altLang="zh-CN" sz="2400" b="1" dirty="0">
              <a:solidFill>
                <a:srgbClr val="0070C0"/>
              </a:solidFill>
              <a:latin typeface="Helvetica"/>
              <a:ea typeface="Helvetica Neue"/>
              <a:cs typeface="Helvetica Neue"/>
            </a:endParaRPr>
          </a:p>
        </p:txBody>
      </p:sp>
      <p:sp>
        <p:nvSpPr>
          <p:cNvPr id="14" name="Text Box 208"/>
          <p:cNvSpPr txBox="1">
            <a:spLocks noChangeArrowheads="1"/>
          </p:cNvSpPr>
          <p:nvPr/>
        </p:nvSpPr>
        <p:spPr bwMode="auto">
          <a:xfrm rot="10800000" flipV="1">
            <a:off x="4572001" y="4345551"/>
            <a:ext cx="237308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connected</a:t>
            </a:r>
            <a:r>
              <a:rPr lang="en-US" altLang="zh-CN" sz="1800" b="1" dirty="0" smtClean="0">
                <a:solidFill>
                  <a:srgbClr val="0070C0"/>
                </a:solidFill>
                <a:latin typeface="Helvetica"/>
                <a:ea typeface="Helvetica Neue"/>
                <a:cs typeface="Helvetica Neue"/>
              </a:rPr>
              <a:t> </a:t>
            </a:r>
          </a:p>
        </p:txBody>
      </p:sp>
      <p:sp>
        <p:nvSpPr>
          <p:cNvPr id="19" name="矩形 18"/>
          <p:cNvSpPr/>
          <p:nvPr/>
        </p:nvSpPr>
        <p:spPr>
          <a:xfrm>
            <a:off x="4637088" y="500042"/>
            <a:ext cx="3578250" cy="522451"/>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Compound dictation</a:t>
            </a:r>
            <a:endParaRPr lang="zh-CN" altLang="en-US" sz="2400" b="1" dirty="0" smtClean="0">
              <a:solidFill>
                <a:srgbClr val="0070C0"/>
              </a:solidFill>
              <a:latin typeface="Helvetica"/>
              <a:ea typeface="Helvetica Neue"/>
              <a:cs typeface="Helvetica Neue"/>
            </a:endParaRPr>
          </a:p>
        </p:txBody>
      </p:sp>
      <p:pic>
        <p:nvPicPr>
          <p:cNvPr id="15" name="图片 11" descr="u=2135434136,2842514633&amp;fm=23&amp;gp=0.jpg">
            <a:hlinkClick r:id="rId5" action="ppaction://hlinkfile"/>
          </p:cNvPr>
          <p:cNvPicPr>
            <a:picLocks noChangeAspect="1"/>
          </p:cNvPicPr>
          <p:nvPr/>
        </p:nvPicPr>
        <p:blipFill>
          <a:blip r:embed="rId6"/>
          <a:srcRect/>
          <a:stretch>
            <a:fillRect/>
          </a:stretch>
        </p:blipFill>
        <p:spPr bwMode="auto">
          <a:xfrm>
            <a:off x="1236544" y="2781299"/>
            <a:ext cx="433388" cy="433387"/>
          </a:xfrm>
          <a:prstGeom prst="rect">
            <a:avLst/>
          </a:prstGeom>
          <a:noFill/>
          <a:ln w="9525">
            <a:noFill/>
            <a:miter lim="800000"/>
            <a:headEnd/>
            <a:tailEnd/>
          </a:ln>
        </p:spPr>
      </p:pic>
      <p:pic>
        <p:nvPicPr>
          <p:cNvPr id="18"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图片 19" descr="图片19.png"/>
          <p:cNvPicPr>
            <a:picLocks noChangeAspect="1"/>
          </p:cNvPicPr>
          <p:nvPr/>
        </p:nvPicPr>
        <p:blipFill>
          <a:blip r:embed="rId9">
            <a:clrChange>
              <a:clrFrom>
                <a:srgbClr val="000000">
                  <a:alpha val="0"/>
                </a:srgbClr>
              </a:clrFrom>
              <a:clrTo>
                <a:srgbClr val="000000">
                  <a:alpha val="0"/>
                </a:srgbClr>
              </a:clrTo>
            </a:clrChange>
          </a:blip>
          <a:stretch>
            <a:fillRect/>
          </a:stretch>
        </p:blipFill>
        <p:spPr>
          <a:xfrm>
            <a:off x="6573259" y="5733963"/>
            <a:ext cx="743651" cy="390112"/>
          </a:xfrm>
          <a:prstGeom prst="rect">
            <a:avLst/>
          </a:prstGeom>
        </p:spPr>
      </p:pic>
      <p:sp>
        <p:nvSpPr>
          <p:cNvPr id="21" name="矩形 20"/>
          <p:cNvSpPr/>
          <p:nvPr/>
        </p:nvSpPr>
        <p:spPr>
          <a:xfrm>
            <a:off x="452438" y="1142984"/>
            <a:ext cx="812009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digital education and fill in the missing information.</a:t>
            </a:r>
            <a:endParaRPr lang="en-US" altLang="zh-CN" sz="2400" b="1" dirty="0">
              <a:latin typeface="Helvetica"/>
              <a:ea typeface="Helvetica Neue"/>
              <a:cs typeface="Helvetica Neue"/>
            </a:endParaRPr>
          </a:p>
        </p:txBody>
      </p:sp>
    </p:spTree>
    <p:extLst>
      <p:ext uri="{BB962C8B-B14F-4D97-AF65-F5344CB8AC3E}">
        <p14:creationId xmlns:p14="http://schemas.microsoft.com/office/powerpoint/2010/main" xmlns="" val="105081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l="1527" r="763"/>
          <a:stretch>
            <a:fillRect/>
          </a:stretch>
        </p:blipFill>
        <p:spPr bwMode="auto">
          <a:xfrm>
            <a:off x="0" y="1827213"/>
            <a:ext cx="9144000" cy="5030787"/>
          </a:xfrm>
          <a:prstGeom prst="rect">
            <a:avLst/>
          </a:prstGeom>
          <a:noFill/>
          <a:ln w="9525">
            <a:noFill/>
            <a:miter lim="800000"/>
            <a:headEnd/>
            <a:tailEnd/>
          </a:ln>
        </p:spPr>
      </p:pic>
      <p:pic>
        <p:nvPicPr>
          <p:cNvPr id="160770"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907906" y="3000372"/>
            <a:ext cx="6343496" cy="3046988"/>
          </a:xfrm>
          <a:prstGeom prst="rect">
            <a:avLst/>
          </a:prstGeom>
          <a:noFill/>
          <a:effectLst>
            <a:glow rad="139700">
              <a:schemeClr val="accent3">
                <a:satMod val="175000"/>
                <a:alpha val="40000"/>
              </a:schemeClr>
            </a:glow>
          </a:effectLst>
        </p:spPr>
        <p:txBody>
          <a:bodyPr wrap="square">
            <a:spAutoFit/>
          </a:bodyPr>
          <a:lstStyle/>
          <a:p>
            <a:pPr algn="just"/>
            <a:r>
              <a:rPr lang="en-US" altLang="zh-CN" sz="2400" dirty="0" smtClean="0">
                <a:latin typeface="Helvetica"/>
                <a:ea typeface="Helvetica Neue"/>
                <a:cs typeface="Helvetica Neue"/>
              </a:rPr>
              <a:t>For example, some schools use computers for _____________ like video conferencing, to bring the world into the classroom.</a:t>
            </a:r>
            <a:r>
              <a:rPr lang="zh-CN" altLang="en-US" sz="2400" dirty="0" smtClean="0">
                <a:latin typeface="Helvetica"/>
                <a:ea typeface="Helvetica Neue"/>
                <a:cs typeface="Helvetica Neue"/>
              </a:rPr>
              <a:t> </a:t>
            </a:r>
            <a:r>
              <a:rPr lang="en-US" altLang="zh-CN" sz="2400" dirty="0" smtClean="0">
                <a:latin typeface="Helvetica"/>
                <a:ea typeface="Helvetica Neue"/>
                <a:cs typeface="Helvetica Neue"/>
              </a:rPr>
              <a:t>And some classrooms ___________________ things like a Smart Board, a kind of interactive whiteboard. Interactive whiteboards are large ___________ for presentations.</a:t>
            </a:r>
          </a:p>
        </p:txBody>
      </p:sp>
      <p:sp>
        <p:nvSpPr>
          <p:cNvPr id="10" name="TextBox 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2" name="Text Box 50"/>
          <p:cNvSpPr txBox="1">
            <a:spLocks noChangeArrowheads="1"/>
          </p:cNvSpPr>
          <p:nvPr/>
        </p:nvSpPr>
        <p:spPr bwMode="auto">
          <a:xfrm>
            <a:off x="1600565" y="3404936"/>
            <a:ext cx="1971303" cy="352341"/>
          </a:xfrm>
          <a:prstGeom prst="rect">
            <a:avLst/>
          </a:prstGeom>
          <a:noFill/>
          <a:ln w="9525" algn="ctr">
            <a:noFill/>
            <a:miter lim="800000"/>
            <a:headEnd/>
            <a:tailEnd/>
          </a:ln>
        </p:spPr>
        <p:txBody>
          <a:bodyPr wrap="square" lIns="0" tIns="0" rIns="0" bIns="0">
            <a:spAutoFit/>
          </a:bodyPr>
          <a:lstStyle/>
          <a:p>
            <a:pPr algn="ctr">
              <a:lnSpc>
                <a:spcPct val="120000"/>
              </a:lnSpc>
              <a:spcBef>
                <a:spcPct val="50000"/>
              </a:spcBef>
              <a:defRPr/>
            </a:pPr>
            <a:r>
              <a:rPr lang="en-US" altLang="zh-CN" sz="2200" b="1" dirty="0" smtClean="0">
                <a:solidFill>
                  <a:srgbClr val="0070C0"/>
                </a:solidFill>
                <a:latin typeface="Helvetica"/>
                <a:ea typeface="Helvetica Neue"/>
                <a:cs typeface="Helvetica Neue"/>
              </a:rPr>
              <a:t>activities</a:t>
            </a:r>
            <a:endParaRPr lang="en-US" altLang="zh-CN" sz="2200" b="1" dirty="0">
              <a:solidFill>
                <a:srgbClr val="0070C0"/>
              </a:solidFill>
              <a:latin typeface="Helvetica"/>
              <a:ea typeface="Helvetica Neue"/>
              <a:cs typeface="Helvetica Neue"/>
            </a:endParaRPr>
          </a:p>
        </p:txBody>
      </p:sp>
      <p:sp>
        <p:nvSpPr>
          <p:cNvPr id="13" name="Text Box 50"/>
          <p:cNvSpPr txBox="1">
            <a:spLocks noChangeArrowheads="1"/>
          </p:cNvSpPr>
          <p:nvPr/>
        </p:nvSpPr>
        <p:spPr bwMode="auto">
          <a:xfrm rot="10800000" flipV="1">
            <a:off x="4257287" y="4107284"/>
            <a:ext cx="2815043"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uFill>
                  <a:solidFill>
                    <a:schemeClr val="tx1"/>
                  </a:solidFill>
                </a:uFill>
                <a:latin typeface="Helvetica"/>
                <a:ea typeface="Helvetica Neue"/>
                <a:cs typeface="Helvetica Neue"/>
              </a:rPr>
              <a:t>are equipped with</a:t>
            </a:r>
            <a:endParaRPr lang="en-US" altLang="zh-CN" sz="2400" b="1" dirty="0">
              <a:solidFill>
                <a:srgbClr val="0070C0"/>
              </a:solidFill>
              <a:uFill>
                <a:solidFill>
                  <a:schemeClr val="tx1"/>
                </a:solidFill>
              </a:uFill>
              <a:latin typeface="Helvetica"/>
              <a:ea typeface="Helvetica Neue"/>
              <a:cs typeface="Helvetica Neue"/>
            </a:endParaRPr>
          </a:p>
        </p:txBody>
      </p:sp>
      <p:sp>
        <p:nvSpPr>
          <p:cNvPr id="18" name="矩形 17"/>
          <p:cNvSpPr/>
          <p:nvPr/>
        </p:nvSpPr>
        <p:spPr>
          <a:xfrm>
            <a:off x="4637088" y="500042"/>
            <a:ext cx="4149754" cy="522451"/>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Compound dictation</a:t>
            </a:r>
            <a:endParaRPr lang="zh-CN" altLang="en-US" sz="2400" b="1" dirty="0" smtClean="0">
              <a:solidFill>
                <a:srgbClr val="0070C0"/>
              </a:solidFill>
              <a:latin typeface="Helvetica"/>
              <a:ea typeface="Helvetica Neue"/>
              <a:cs typeface="Helvetica Neue"/>
            </a:endParaRPr>
          </a:p>
        </p:txBody>
      </p:sp>
      <p:sp>
        <p:nvSpPr>
          <p:cNvPr id="16" name="Text Box 50"/>
          <p:cNvSpPr txBox="1">
            <a:spLocks noChangeArrowheads="1"/>
          </p:cNvSpPr>
          <p:nvPr/>
        </p:nvSpPr>
        <p:spPr bwMode="auto">
          <a:xfrm rot="10800000" flipV="1">
            <a:off x="4458767" y="5166958"/>
            <a:ext cx="2244650" cy="384336"/>
          </a:xfrm>
          <a:prstGeom prst="rect">
            <a:avLst/>
          </a:prstGeom>
          <a:noFill/>
          <a:ln w="9525" algn="ctr">
            <a:noFill/>
            <a:miter lim="800000"/>
            <a:headEnd/>
            <a:tailEnd/>
          </a:ln>
        </p:spPr>
        <p:txBody>
          <a:bodyPr wrap="square" lIns="0" tIns="0" rIns="0" bIns="0">
            <a:spAutoFit/>
          </a:bodyPr>
          <a:lstStyle/>
          <a:p>
            <a:pPr algn="ctr">
              <a:lnSpc>
                <a:spcPct val="120000"/>
              </a:lnSpc>
              <a:spcBef>
                <a:spcPct val="50000"/>
              </a:spcBef>
              <a:defRPr/>
            </a:pPr>
            <a:r>
              <a:rPr lang="en-US" altLang="zh-CN" sz="2400" b="1" dirty="0" smtClean="0">
                <a:solidFill>
                  <a:srgbClr val="0070C0"/>
                </a:solidFill>
                <a:uFill>
                  <a:solidFill>
                    <a:schemeClr val="tx1"/>
                  </a:solidFill>
                </a:uFill>
                <a:latin typeface="Helvetica"/>
                <a:ea typeface="Helvetica Neue"/>
                <a:cs typeface="Helvetica Neue"/>
              </a:rPr>
              <a:t>displays</a:t>
            </a:r>
            <a:endParaRPr lang="en-US" altLang="zh-CN" sz="2400" b="1" dirty="0">
              <a:solidFill>
                <a:srgbClr val="0070C0"/>
              </a:solidFill>
              <a:uFill>
                <a:solidFill>
                  <a:schemeClr val="tx1"/>
                </a:solidFill>
              </a:uFill>
              <a:latin typeface="Helvetica"/>
              <a:ea typeface="Helvetica Neue"/>
              <a:cs typeface="Helvetica Neue"/>
            </a:endParaRPr>
          </a:p>
        </p:txBody>
      </p:sp>
      <p:pic>
        <p:nvPicPr>
          <p:cNvPr id="19" name="图片 11" descr="u=2135434136,2842514633&amp;fm=23&amp;gp=0.jpg">
            <a:hlinkClick r:id="rId5" action="ppaction://hlinkfile"/>
          </p:cNvPr>
          <p:cNvPicPr>
            <a:picLocks noChangeAspect="1"/>
          </p:cNvPicPr>
          <p:nvPr/>
        </p:nvPicPr>
        <p:blipFill>
          <a:blip r:embed="rId6"/>
          <a:srcRect/>
          <a:stretch>
            <a:fillRect/>
          </a:stretch>
        </p:blipFill>
        <p:spPr bwMode="auto">
          <a:xfrm>
            <a:off x="907906" y="2492896"/>
            <a:ext cx="433388" cy="433387"/>
          </a:xfrm>
          <a:prstGeom prst="rect">
            <a:avLst/>
          </a:prstGeom>
          <a:noFill/>
          <a:ln w="9525">
            <a:noFill/>
            <a:miter lim="800000"/>
            <a:headEnd/>
            <a:tailEnd/>
          </a:ln>
        </p:spPr>
      </p:pic>
      <p:pic>
        <p:nvPicPr>
          <p:cNvPr id="20"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图片 20" descr="图片19.png"/>
          <p:cNvPicPr>
            <a:picLocks noChangeAspect="1"/>
          </p:cNvPicPr>
          <p:nvPr/>
        </p:nvPicPr>
        <p:blipFill>
          <a:blip r:embed="rId9">
            <a:clrChange>
              <a:clrFrom>
                <a:srgbClr val="000000">
                  <a:alpha val="0"/>
                </a:srgbClr>
              </a:clrFrom>
              <a:clrTo>
                <a:srgbClr val="000000">
                  <a:alpha val="0"/>
                </a:srgbClr>
              </a:clrTo>
            </a:clrChange>
          </a:blip>
          <a:stretch>
            <a:fillRect/>
          </a:stretch>
        </p:blipFill>
        <p:spPr>
          <a:xfrm>
            <a:off x="6879576" y="5852304"/>
            <a:ext cx="743651" cy="390112"/>
          </a:xfrm>
          <a:prstGeom prst="rect">
            <a:avLst/>
          </a:prstGeom>
        </p:spPr>
      </p:pic>
      <p:sp>
        <p:nvSpPr>
          <p:cNvPr id="22" name="矩形 21"/>
          <p:cNvSpPr/>
          <p:nvPr/>
        </p:nvSpPr>
        <p:spPr>
          <a:xfrm>
            <a:off x="452438" y="1142984"/>
            <a:ext cx="812009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digital education and fill in the missing information.</a:t>
            </a:r>
            <a:endParaRPr lang="en-US" altLang="zh-CN" sz="2400" b="1" dirty="0">
              <a:latin typeface="Helvetica"/>
              <a:ea typeface="Helvetica Neue"/>
              <a:cs typeface="Helvetica Neue"/>
            </a:endParaRPr>
          </a:p>
        </p:txBody>
      </p:sp>
    </p:spTree>
    <p:extLst>
      <p:ext uri="{BB962C8B-B14F-4D97-AF65-F5344CB8AC3E}">
        <p14:creationId xmlns:p14="http://schemas.microsoft.com/office/powerpoint/2010/main" xmlns="" val="179307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3" cstate="print"/>
          <a:srcRect/>
          <a:stretch>
            <a:fillRect/>
          </a:stretch>
        </p:blipFill>
        <p:spPr bwMode="auto">
          <a:xfrm>
            <a:off x="0" y="1827213"/>
            <a:ext cx="9144000" cy="5030787"/>
          </a:xfrm>
          <a:prstGeom prst="rect">
            <a:avLst/>
          </a:prstGeom>
          <a:noFill/>
          <a:ln w="9525">
            <a:noFill/>
            <a:miter lim="800000"/>
            <a:headEnd/>
            <a:tailEnd/>
          </a:ln>
        </p:spPr>
      </p:pic>
      <p:pic>
        <p:nvPicPr>
          <p:cNvPr id="160770" name="Picture 3"/>
          <p:cNvPicPr>
            <a:picLocks noChangeAspect="1" noChangeArrowheads="1"/>
          </p:cNvPicPr>
          <p:nvPr/>
        </p:nvPicPr>
        <p:blipFill>
          <a:blip r:embed="rId4" cstate="print"/>
          <a:srcRect/>
          <a:stretch>
            <a:fillRect/>
          </a:stretch>
        </p:blipFill>
        <p:spPr bwMode="auto">
          <a:xfrm>
            <a:off x="0" y="0"/>
            <a:ext cx="4645026" cy="118745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928662" y="3025218"/>
            <a:ext cx="6143668" cy="3046988"/>
          </a:xfrm>
          <a:prstGeom prst="rect">
            <a:avLst/>
          </a:prstGeom>
          <a:noFill/>
          <a:effectLst>
            <a:glow rad="139700">
              <a:schemeClr val="accent3">
                <a:satMod val="175000"/>
                <a:alpha val="40000"/>
              </a:schemeClr>
            </a:glow>
          </a:effectLst>
        </p:spPr>
        <p:txBody>
          <a:bodyPr wrap="square">
            <a:spAutoFit/>
          </a:bodyPr>
          <a:lstStyle/>
          <a:p>
            <a:pPr algn="just"/>
            <a:r>
              <a:rPr lang="en-US" altLang="zh-CN" sz="2400" dirty="0" smtClean="0">
                <a:latin typeface="Helvetica"/>
                <a:ea typeface="Helvetica Neue"/>
                <a:cs typeface="Helvetica Neue"/>
              </a:rPr>
              <a:t>They connect to a computer and can ___________ by touch. They can be used for documents or writing or to ________ video. Some teachers are trying _________ new ways to teach with devices like iPods and mobile phones. But educators say the most important thing, as always, is the ________.</a:t>
            </a:r>
          </a:p>
        </p:txBody>
      </p:sp>
      <p:sp>
        <p:nvSpPr>
          <p:cNvPr id="10" name="TextBox 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2" name="Text Box 1029"/>
          <p:cNvSpPr txBox="1">
            <a:spLocks noChangeArrowheads="1"/>
          </p:cNvSpPr>
          <p:nvPr/>
        </p:nvSpPr>
        <p:spPr bwMode="auto">
          <a:xfrm rot="10800000" flipV="1">
            <a:off x="1068239" y="3380872"/>
            <a:ext cx="1574935" cy="384336"/>
          </a:xfrm>
          <a:prstGeom prst="rect">
            <a:avLst/>
          </a:prstGeom>
          <a:noFill/>
          <a:ln w="9525" algn="ctr">
            <a:noFill/>
            <a:miter lim="800000"/>
            <a:headEnd/>
            <a:tailEnd/>
          </a:ln>
        </p:spPr>
        <p:txBody>
          <a:bodyPr wrap="square" lIns="0" tIns="0" rIns="0" bIns="0">
            <a:spAutoFit/>
          </a:bodyPr>
          <a:lstStyle/>
          <a:p>
            <a:pPr algn="ctr">
              <a:lnSpc>
                <a:spcPct val="120000"/>
              </a:lnSpc>
              <a:spcBef>
                <a:spcPct val="50000"/>
              </a:spcBef>
              <a:defRPr/>
            </a:pPr>
            <a:r>
              <a:rPr lang="en-US" altLang="zh-CN" sz="2400" b="1" dirty="0" smtClean="0">
                <a:solidFill>
                  <a:srgbClr val="0070C0"/>
                </a:solidFill>
                <a:latin typeface="Helvetica"/>
                <a:ea typeface="Helvetica Neue"/>
                <a:cs typeface="Helvetica Neue"/>
              </a:rPr>
              <a:t>operate</a:t>
            </a:r>
          </a:p>
        </p:txBody>
      </p:sp>
      <p:sp>
        <p:nvSpPr>
          <p:cNvPr id="16" name="Text Box 1029"/>
          <p:cNvSpPr txBox="1">
            <a:spLocks noChangeArrowheads="1"/>
          </p:cNvSpPr>
          <p:nvPr/>
        </p:nvSpPr>
        <p:spPr bwMode="auto">
          <a:xfrm>
            <a:off x="5481932" y="3753177"/>
            <a:ext cx="1769470" cy="384336"/>
          </a:xfrm>
          <a:prstGeom prst="rect">
            <a:avLst/>
          </a:prstGeom>
          <a:noFill/>
          <a:ln w="9525" algn="ctr">
            <a:noFill/>
            <a:miter lim="800000"/>
            <a:headEnd/>
            <a:tailEnd/>
          </a:ln>
        </p:spPr>
        <p:txBody>
          <a:bodyPr wrap="square" lIns="0" tIns="0" rIns="0" bIns="0">
            <a:spAutoFit/>
          </a:bodyPr>
          <a:lstStyle/>
          <a:p>
            <a:pPr algn="ctr">
              <a:lnSpc>
                <a:spcPct val="120000"/>
              </a:lnSpc>
              <a:spcBef>
                <a:spcPct val="50000"/>
              </a:spcBef>
              <a:defRPr/>
            </a:pPr>
            <a:r>
              <a:rPr lang="en-US" altLang="zh-CN" sz="2400" b="1" dirty="0" smtClean="0">
                <a:solidFill>
                  <a:srgbClr val="0070C0"/>
                </a:solidFill>
                <a:latin typeface="Helvetica"/>
                <a:ea typeface="Helvetica Neue"/>
                <a:cs typeface="Helvetica Neue"/>
              </a:rPr>
              <a:t>project</a:t>
            </a:r>
            <a:endParaRPr lang="en-US" altLang="zh-CN" sz="2400" b="1" dirty="0">
              <a:solidFill>
                <a:srgbClr val="0070C0"/>
              </a:solidFill>
              <a:latin typeface="Helvetica"/>
              <a:ea typeface="Helvetica Neue"/>
              <a:cs typeface="Helvetica Neue"/>
            </a:endParaRPr>
          </a:p>
        </p:txBody>
      </p:sp>
      <p:sp>
        <p:nvSpPr>
          <p:cNvPr id="18" name="Text Box 1029"/>
          <p:cNvSpPr txBox="1">
            <a:spLocks noChangeArrowheads="1"/>
          </p:cNvSpPr>
          <p:nvPr/>
        </p:nvSpPr>
        <p:spPr bwMode="auto">
          <a:xfrm>
            <a:off x="5000628" y="4137513"/>
            <a:ext cx="2214578" cy="384336"/>
          </a:xfrm>
          <a:prstGeom prst="rect">
            <a:avLst/>
          </a:prstGeom>
          <a:noFill/>
          <a:ln w="9525" algn="ctr">
            <a:noFill/>
            <a:miter lim="800000"/>
            <a:headEnd/>
            <a:tailEnd/>
          </a:ln>
        </p:spPr>
        <p:txBody>
          <a:bodyPr wrap="square" lIns="0" tIns="0" rIns="0" bIns="0">
            <a:spAutoFit/>
          </a:bodyPr>
          <a:lstStyle/>
          <a:p>
            <a:pPr algn="ctr">
              <a:lnSpc>
                <a:spcPct val="120000"/>
              </a:lnSpc>
              <a:spcBef>
                <a:spcPct val="50000"/>
              </a:spcBef>
              <a:defRPr/>
            </a:pPr>
            <a:r>
              <a:rPr lang="en-US" altLang="zh-CN" sz="2400" b="1" dirty="0" smtClean="0">
                <a:solidFill>
                  <a:srgbClr val="0070C0"/>
                </a:solidFill>
                <a:latin typeface="Helvetica"/>
                <a:ea typeface="Helvetica Neue"/>
                <a:cs typeface="Helvetica Neue"/>
              </a:rPr>
              <a:t>creative</a:t>
            </a:r>
            <a:endParaRPr lang="en-US" altLang="zh-CN" sz="2400" b="1" dirty="0">
              <a:solidFill>
                <a:srgbClr val="0070C0"/>
              </a:solidFill>
              <a:latin typeface="Helvetica"/>
              <a:ea typeface="Helvetica Neue"/>
              <a:cs typeface="Helvetica Neue"/>
            </a:endParaRPr>
          </a:p>
        </p:txBody>
      </p:sp>
      <p:sp>
        <p:nvSpPr>
          <p:cNvPr id="19" name="矩形 18"/>
          <p:cNvSpPr/>
          <p:nvPr/>
        </p:nvSpPr>
        <p:spPr>
          <a:xfrm>
            <a:off x="4637088" y="500042"/>
            <a:ext cx="3918166" cy="522451"/>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Compound dictation</a:t>
            </a:r>
            <a:endParaRPr lang="zh-CN" altLang="en-US" sz="2400" b="1" dirty="0" smtClean="0">
              <a:solidFill>
                <a:srgbClr val="0070C0"/>
              </a:solidFill>
              <a:latin typeface="Helvetica"/>
              <a:ea typeface="Helvetica Neue"/>
              <a:cs typeface="Helvetica Neue"/>
            </a:endParaRPr>
          </a:p>
        </p:txBody>
      </p:sp>
      <p:sp>
        <p:nvSpPr>
          <p:cNvPr id="15" name="Text Box 1029"/>
          <p:cNvSpPr txBox="1">
            <a:spLocks noChangeArrowheads="1"/>
          </p:cNvSpPr>
          <p:nvPr/>
        </p:nvSpPr>
        <p:spPr bwMode="auto">
          <a:xfrm>
            <a:off x="571472" y="5616875"/>
            <a:ext cx="2214578" cy="384336"/>
          </a:xfrm>
          <a:prstGeom prst="rect">
            <a:avLst/>
          </a:prstGeom>
          <a:noFill/>
          <a:ln w="9525" algn="ctr">
            <a:noFill/>
            <a:miter lim="800000"/>
            <a:headEnd/>
            <a:tailEnd/>
          </a:ln>
        </p:spPr>
        <p:txBody>
          <a:bodyPr wrap="square" lIns="0" tIns="0" rIns="0" bIns="0">
            <a:spAutoFit/>
          </a:bodyPr>
          <a:lstStyle/>
          <a:p>
            <a:pPr algn="ctr">
              <a:lnSpc>
                <a:spcPct val="120000"/>
              </a:lnSpc>
              <a:spcBef>
                <a:spcPct val="50000"/>
              </a:spcBef>
              <a:defRPr/>
            </a:pPr>
            <a:r>
              <a:rPr lang="en-US" altLang="zh-CN" sz="2400" b="1" dirty="0" smtClean="0">
                <a:solidFill>
                  <a:srgbClr val="0070C0"/>
                </a:solidFill>
                <a:latin typeface="Helvetica"/>
                <a:ea typeface="Helvetica Neue"/>
                <a:cs typeface="Helvetica Neue"/>
              </a:rPr>
              <a:t>content</a:t>
            </a:r>
            <a:endParaRPr lang="en-US" altLang="zh-CN" sz="2400" b="1" dirty="0">
              <a:solidFill>
                <a:srgbClr val="0070C0"/>
              </a:solidFill>
              <a:latin typeface="Helvetica"/>
              <a:ea typeface="Helvetica Neue"/>
              <a:cs typeface="Helvetica Neue"/>
            </a:endParaRPr>
          </a:p>
        </p:txBody>
      </p:sp>
      <p:pic>
        <p:nvPicPr>
          <p:cNvPr id="20" name="图片 11" descr="u=2135434136,2842514633&amp;fm=23&amp;gp=0.jpg">
            <a:hlinkClick r:id="rId5" action="ppaction://hlinkfile"/>
          </p:cNvPr>
          <p:cNvPicPr>
            <a:picLocks noChangeAspect="1"/>
          </p:cNvPicPr>
          <p:nvPr/>
        </p:nvPicPr>
        <p:blipFill>
          <a:blip r:embed="rId6"/>
          <a:srcRect/>
          <a:stretch>
            <a:fillRect/>
          </a:stretch>
        </p:blipFill>
        <p:spPr bwMode="auto">
          <a:xfrm>
            <a:off x="928662" y="2591831"/>
            <a:ext cx="433388" cy="433387"/>
          </a:xfrm>
          <a:prstGeom prst="rect">
            <a:avLst/>
          </a:prstGeom>
          <a:noFill/>
          <a:ln w="9525">
            <a:noFill/>
            <a:miter lim="800000"/>
            <a:headEnd/>
            <a:tailEnd/>
          </a:ln>
        </p:spPr>
      </p:pic>
      <p:pic>
        <p:nvPicPr>
          <p:cNvPr id="21"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矩形 21"/>
          <p:cNvSpPr/>
          <p:nvPr/>
        </p:nvSpPr>
        <p:spPr>
          <a:xfrm>
            <a:off x="452438" y="1142984"/>
            <a:ext cx="812009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digital education and fill in the missing information.</a:t>
            </a:r>
            <a:endParaRPr lang="en-US" altLang="zh-CN" sz="2400" b="1" dirty="0">
              <a:latin typeface="Helvetica"/>
              <a:ea typeface="Helvetica Neue"/>
              <a:cs typeface="Helvetica Neue"/>
            </a:endParaRPr>
          </a:p>
        </p:txBody>
      </p:sp>
    </p:spTree>
    <p:extLst>
      <p:ext uri="{BB962C8B-B14F-4D97-AF65-F5344CB8AC3E}">
        <p14:creationId xmlns:p14="http://schemas.microsoft.com/office/powerpoint/2010/main" xmlns="" val="200645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Box 19"/>
          <p:cNvSpPr txBox="1">
            <a:spLocks noChangeArrowheads="1"/>
          </p:cNvSpPr>
          <p:nvPr/>
        </p:nvSpPr>
        <p:spPr bwMode="auto">
          <a:xfrm>
            <a:off x="571472" y="1714488"/>
            <a:ext cx="3027360" cy="400110"/>
          </a:xfrm>
          <a:prstGeom prst="rect">
            <a:avLst/>
          </a:prstGeom>
          <a:noFill/>
          <a:ln w="9525">
            <a:noFill/>
            <a:miter lim="800000"/>
            <a:headEnd/>
            <a:tailEnd/>
          </a:ln>
        </p:spPr>
        <p:txBody>
          <a:bodyPr wrap="square">
            <a:spAutoFit/>
          </a:bodyPr>
          <a:lstStyle/>
          <a:p>
            <a:r>
              <a:rPr lang="en-US" altLang="zh-CN" sz="2000" b="1" dirty="0" smtClean="0">
                <a:latin typeface="Helvetica"/>
                <a:ea typeface="Helvetica Neue"/>
                <a:cs typeface="Helvetica Neue"/>
              </a:rPr>
              <a:t>Questions Previewing</a:t>
            </a:r>
            <a:endParaRPr lang="zh-CN" altLang="en-US" sz="2000" b="1" dirty="0">
              <a:latin typeface="Helvetica"/>
              <a:ea typeface="Helvetica Neue"/>
              <a:cs typeface="Helvetica Neue"/>
            </a:endParaRPr>
          </a:p>
        </p:txBody>
      </p:sp>
      <p:pic>
        <p:nvPicPr>
          <p:cNvPr id="162819" name="Picture 3"/>
          <p:cNvPicPr>
            <a:picLocks noChangeAspect="1" noChangeArrowheads="1"/>
          </p:cNvPicPr>
          <p:nvPr/>
        </p:nvPicPr>
        <p:blipFill>
          <a:blip r:embed="rId3" cstate="print"/>
          <a:srcRect/>
          <a:stretch>
            <a:fillRect/>
          </a:stretch>
        </p:blipFill>
        <p:spPr bwMode="auto">
          <a:xfrm>
            <a:off x="-7938" y="139700"/>
            <a:ext cx="4645026" cy="1187450"/>
          </a:xfrm>
          <a:prstGeom prst="rect">
            <a:avLst/>
          </a:prstGeom>
          <a:noFill/>
          <a:ln w="9525">
            <a:noFill/>
            <a:miter lim="800000"/>
            <a:headEnd/>
            <a:tailEnd/>
          </a:ln>
        </p:spPr>
      </p:pic>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0" name="TextBox 9"/>
          <p:cNvSpPr txBox="1"/>
          <p:nvPr/>
        </p:nvSpPr>
        <p:spPr>
          <a:xfrm>
            <a:off x="804860" y="436662"/>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Cultural background</a:t>
            </a:r>
          </a:p>
        </p:txBody>
      </p:sp>
      <p:sp>
        <p:nvSpPr>
          <p:cNvPr id="19" name="矩形 18"/>
          <p:cNvSpPr/>
          <p:nvPr/>
        </p:nvSpPr>
        <p:spPr>
          <a:xfrm>
            <a:off x="571472" y="2428868"/>
            <a:ext cx="8286808" cy="461665"/>
          </a:xfrm>
          <a:prstGeom prst="rect">
            <a:avLst/>
          </a:prstGeom>
        </p:spPr>
        <p:txBody>
          <a:bodyPr wrap="square">
            <a:spAutoFit/>
          </a:bodyPr>
          <a:lstStyle/>
          <a:p>
            <a:pPr marL="442913" indent="-442913" eaLnBrk="0" hangingPunct="0">
              <a:defRPr/>
            </a:pPr>
            <a:r>
              <a:rPr lang="en-US" altLang="zh-CN" sz="2400" dirty="0" smtClean="0">
                <a:latin typeface="Helvetica"/>
                <a:ea typeface="楷体_GB2312" pitchFamily="49" charset="-122"/>
              </a:rPr>
              <a:t>1. According to your own knowledge, what is </a:t>
            </a:r>
            <a:r>
              <a:rPr lang="en-US" altLang="zh-CN" sz="2400" dirty="0" err="1" smtClean="0">
                <a:latin typeface="Helvetica"/>
                <a:ea typeface="楷体_GB2312" pitchFamily="49" charset="-122"/>
              </a:rPr>
              <a:t>smartphones</a:t>
            </a:r>
            <a:r>
              <a:rPr lang="en-US" altLang="zh-CN" sz="2400" dirty="0" smtClean="0">
                <a:latin typeface="Helvetica"/>
                <a:ea typeface="楷体_GB2312" pitchFamily="49" charset="-122"/>
              </a:rPr>
              <a:t>?</a:t>
            </a:r>
            <a:endParaRPr lang="en-US" altLang="zh-CN" sz="2400" dirty="0">
              <a:latin typeface="Helvetica"/>
              <a:ea typeface="楷体_GB2312" pitchFamily="49" charset="-122"/>
            </a:endParaRPr>
          </a:p>
        </p:txBody>
      </p:sp>
      <p:sp>
        <p:nvSpPr>
          <p:cNvPr id="14" name="矩形 13"/>
          <p:cNvSpPr/>
          <p:nvPr/>
        </p:nvSpPr>
        <p:spPr>
          <a:xfrm>
            <a:off x="571472" y="3143248"/>
            <a:ext cx="8072494" cy="830997"/>
          </a:xfrm>
          <a:prstGeom prst="rect">
            <a:avLst/>
          </a:prstGeom>
        </p:spPr>
        <p:txBody>
          <a:bodyPr wrap="square">
            <a:spAutoFit/>
          </a:bodyPr>
          <a:lstStyle/>
          <a:p>
            <a:pPr marL="357188" indent="-357188" eaLnBrk="0" hangingPunct="0">
              <a:defRPr/>
            </a:pPr>
            <a:r>
              <a:rPr lang="en-US" altLang="zh-CN" sz="2400" dirty="0">
                <a:latin typeface="Helvetica"/>
                <a:ea typeface="楷体_GB2312" pitchFamily="49" charset="-122"/>
              </a:rPr>
              <a:t>2</a:t>
            </a:r>
            <a:r>
              <a:rPr lang="en-US" altLang="zh-CN" sz="2400" dirty="0" smtClean="0">
                <a:latin typeface="Helvetica"/>
                <a:ea typeface="楷体_GB2312" pitchFamily="49" charset="-122"/>
              </a:rPr>
              <a:t>. Can you name and introduce some famous companies that produce </a:t>
            </a:r>
            <a:r>
              <a:rPr lang="en-US" altLang="zh-CN" sz="2400" dirty="0" err="1" smtClean="0">
                <a:latin typeface="Helvetica"/>
                <a:ea typeface="楷体_GB2312" pitchFamily="49" charset="-122"/>
              </a:rPr>
              <a:t>smartphones</a:t>
            </a:r>
            <a:r>
              <a:rPr lang="en-US" altLang="zh-CN" sz="2400" dirty="0" smtClean="0">
                <a:latin typeface="Helvetica"/>
                <a:ea typeface="楷体_GB2312" pitchFamily="49" charset="-122"/>
              </a:rPr>
              <a:t>?</a:t>
            </a:r>
            <a:endParaRPr lang="en-US" altLang="zh-CN" sz="2400" dirty="0">
              <a:latin typeface="Helvetica"/>
              <a:ea typeface="楷体_GB2312" pitchFamily="49" charset="-122"/>
            </a:endParaRPr>
          </a:p>
        </p:txBody>
      </p:sp>
      <p:sp>
        <p:nvSpPr>
          <p:cNvPr id="20" name="矩形 19"/>
          <p:cNvSpPr/>
          <p:nvPr/>
        </p:nvSpPr>
        <p:spPr>
          <a:xfrm>
            <a:off x="4355602" y="609881"/>
            <a:ext cx="4788397" cy="430887"/>
          </a:xfrm>
          <a:prstGeom prst="rect">
            <a:avLst/>
          </a:prstGeom>
        </p:spPr>
        <p:txBody>
          <a:bodyPr wrap="square">
            <a:spAutoFit/>
          </a:bodyPr>
          <a:lstStyle/>
          <a:p>
            <a:pPr algn="ctr" eaLnBrk="0" hangingPunct="0">
              <a:defRPr/>
            </a:pPr>
            <a:r>
              <a:rPr lang="en-US" altLang="zh-CN" sz="2200" b="1" dirty="0" smtClean="0">
                <a:solidFill>
                  <a:srgbClr val="0070C0"/>
                </a:solidFill>
                <a:latin typeface="Helvetica"/>
                <a:ea typeface="Helvetica Neue"/>
                <a:cs typeface="Helvetica Neue"/>
              </a:rPr>
              <a:t>Advanced digital technology</a:t>
            </a:r>
          </a:p>
        </p:txBody>
      </p:sp>
      <p:pic>
        <p:nvPicPr>
          <p:cNvPr id="15"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915808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1378965" y="3180049"/>
            <a:ext cx="6193431" cy="2625216"/>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5"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978156" y="2918432"/>
            <a:ext cx="1379266" cy="1084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948202" y="3047891"/>
            <a:ext cx="909154"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pic>
        <p:nvPicPr>
          <p:cNvPr id="162819" name="Picture 3"/>
          <p:cNvPicPr>
            <a:picLocks noChangeAspect="1" noChangeArrowheads="1"/>
          </p:cNvPicPr>
          <p:nvPr/>
        </p:nvPicPr>
        <p:blipFill>
          <a:blip r:embed="rId5" cstate="print"/>
          <a:srcRect/>
          <a:stretch>
            <a:fillRect/>
          </a:stretch>
        </p:blipFill>
        <p:spPr bwMode="auto">
          <a:xfrm>
            <a:off x="-7938" y="139700"/>
            <a:ext cx="4645026" cy="118745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0" name="TextBox 9"/>
          <p:cNvSpPr txBox="1"/>
          <p:nvPr/>
        </p:nvSpPr>
        <p:spPr>
          <a:xfrm>
            <a:off x="804860" y="436662"/>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Cultural background</a:t>
            </a:r>
          </a:p>
        </p:txBody>
      </p:sp>
      <p:sp>
        <p:nvSpPr>
          <p:cNvPr id="19" name="矩形 18"/>
          <p:cNvSpPr/>
          <p:nvPr/>
        </p:nvSpPr>
        <p:spPr>
          <a:xfrm>
            <a:off x="857224" y="1714488"/>
            <a:ext cx="7499068" cy="830997"/>
          </a:xfrm>
          <a:prstGeom prst="rect">
            <a:avLst/>
          </a:prstGeom>
        </p:spPr>
        <p:txBody>
          <a:bodyPr wrap="square">
            <a:spAutoFit/>
          </a:bodyPr>
          <a:lstStyle/>
          <a:p>
            <a:pPr marL="457200" indent="-457200" algn="just" eaLnBrk="0" hangingPunct="0">
              <a:buAutoNum type="arabicPeriod"/>
              <a:defRPr/>
            </a:pPr>
            <a:r>
              <a:rPr lang="en-US" altLang="zh-CN" sz="2400" dirty="0" smtClean="0">
                <a:latin typeface="Helvetica"/>
                <a:ea typeface="楷体_GB2312" pitchFamily="49" charset="-122"/>
              </a:rPr>
              <a:t>According to your own knowledge, what is </a:t>
            </a:r>
            <a:r>
              <a:rPr lang="en-US" altLang="zh-CN" sz="2400" dirty="0" err="1" smtClean="0">
                <a:latin typeface="Helvetica"/>
                <a:ea typeface="楷体_GB2312" pitchFamily="49" charset="-122"/>
              </a:rPr>
              <a:t>smartphones</a:t>
            </a:r>
            <a:r>
              <a:rPr lang="en-US" altLang="zh-CN" sz="2400" dirty="0" smtClean="0">
                <a:latin typeface="Helvetica"/>
                <a:ea typeface="楷体_GB2312" pitchFamily="49" charset="-122"/>
              </a:rPr>
              <a:t>?</a:t>
            </a:r>
            <a:endParaRPr lang="en-US" altLang="zh-CN" sz="2400" dirty="0">
              <a:latin typeface="Helvetica"/>
              <a:ea typeface="楷体_GB2312" pitchFamily="49" charset="-122"/>
            </a:endParaRPr>
          </a:p>
        </p:txBody>
      </p:sp>
      <p:sp>
        <p:nvSpPr>
          <p:cNvPr id="20" name="矩形 19"/>
          <p:cNvSpPr/>
          <p:nvPr/>
        </p:nvSpPr>
        <p:spPr>
          <a:xfrm>
            <a:off x="1571604" y="3453338"/>
            <a:ext cx="5858925" cy="1975926"/>
          </a:xfrm>
          <a:prstGeom prst="rect">
            <a:avLst/>
          </a:prstGeom>
        </p:spPr>
        <p:txBody>
          <a:bodyPr wrap="square">
            <a:spAutoFit/>
          </a:bodyPr>
          <a:lstStyle/>
          <a:p>
            <a:pPr marL="342900" indent="-342900">
              <a:lnSpc>
                <a:spcPct val="110000"/>
              </a:lnSpc>
              <a:defRPr/>
            </a:pPr>
            <a:r>
              <a:rPr lang="en-US" sz="2400" b="1" dirty="0" smtClean="0"/>
              <a:t>A </a:t>
            </a:r>
            <a:r>
              <a:rPr lang="en-US" sz="2400" b="1" dirty="0" err="1" smtClean="0"/>
              <a:t>smartphone</a:t>
            </a:r>
            <a:r>
              <a:rPr lang="en-US" sz="2400" b="1" dirty="0" smtClean="0"/>
              <a:t> is a device:</a:t>
            </a:r>
          </a:p>
          <a:p>
            <a:r>
              <a:rPr lang="en-US" altLang="zh-CN" sz="2400" dirty="0" smtClean="0">
                <a:latin typeface="Helvetica"/>
                <a:ea typeface="楷体_GB2312" pitchFamily="49" charset="-122"/>
              </a:rPr>
              <a:t>· make phone calls;</a:t>
            </a:r>
            <a:endParaRPr lang="zh-CN" altLang="en-US" sz="2400" dirty="0" smtClean="0">
              <a:latin typeface="Helvetica"/>
              <a:ea typeface="楷体_GB2312" pitchFamily="49" charset="-122"/>
            </a:endParaRPr>
          </a:p>
          <a:p>
            <a:r>
              <a:rPr lang="en-US" altLang="zh-CN" sz="2400" dirty="0" smtClean="0">
                <a:latin typeface="Helvetica"/>
                <a:ea typeface="楷体_GB2312" pitchFamily="49" charset="-122"/>
              </a:rPr>
              <a:t>· send and receive email; </a:t>
            </a:r>
            <a:endParaRPr lang="zh-CN" altLang="en-US" sz="2400" dirty="0" smtClean="0">
              <a:latin typeface="Helvetica"/>
              <a:ea typeface="楷体_GB2312" pitchFamily="49" charset="-122"/>
            </a:endParaRPr>
          </a:p>
          <a:p>
            <a:r>
              <a:rPr lang="en-US" altLang="zh-CN" sz="2400" dirty="0" smtClean="0">
                <a:latin typeface="Helvetica"/>
                <a:ea typeface="楷体_GB2312" pitchFamily="49" charset="-122"/>
              </a:rPr>
              <a:t>· edit Office documents;</a:t>
            </a:r>
            <a:endParaRPr lang="zh-CN" altLang="en-US" sz="2400" dirty="0" smtClean="0">
              <a:latin typeface="Helvetica"/>
              <a:ea typeface="楷体_GB2312" pitchFamily="49" charset="-122"/>
            </a:endParaRPr>
          </a:p>
          <a:p>
            <a:r>
              <a:rPr lang="en-US" altLang="zh-CN" sz="2400" dirty="0" smtClean="0">
                <a:latin typeface="Helvetica"/>
                <a:ea typeface="楷体_GB2312" pitchFamily="49" charset="-122"/>
              </a:rPr>
              <a:t>· access the Web at higher speeds</a:t>
            </a:r>
            <a:endParaRPr lang="zh-CN" altLang="en-US" sz="2400" dirty="0">
              <a:latin typeface="Helvetica"/>
              <a:ea typeface="楷体_GB2312" pitchFamily="49" charset="-122"/>
            </a:endParaRPr>
          </a:p>
        </p:txBody>
      </p:sp>
      <p:pic>
        <p:nvPicPr>
          <p:cNvPr id="13" name="Picture 2" descr="E:\2014素材\5009\28.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927281">
            <a:off x="6927174" y="4569534"/>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矩形 17"/>
          <p:cNvSpPr/>
          <p:nvPr/>
        </p:nvSpPr>
        <p:spPr>
          <a:xfrm>
            <a:off x="4355602" y="609881"/>
            <a:ext cx="4788397" cy="430887"/>
          </a:xfrm>
          <a:prstGeom prst="rect">
            <a:avLst/>
          </a:prstGeom>
        </p:spPr>
        <p:txBody>
          <a:bodyPr wrap="square">
            <a:spAutoFit/>
          </a:bodyPr>
          <a:lstStyle/>
          <a:p>
            <a:pPr algn="ctr" eaLnBrk="0" hangingPunct="0">
              <a:defRPr/>
            </a:pPr>
            <a:r>
              <a:rPr lang="en-US" altLang="zh-CN" sz="2200" b="1" dirty="0" smtClean="0">
                <a:solidFill>
                  <a:srgbClr val="0070C0"/>
                </a:solidFill>
                <a:latin typeface="Helvetica"/>
                <a:ea typeface="Helvetica Neue"/>
                <a:cs typeface="Helvetica Neue"/>
              </a:rPr>
              <a:t>Advanced digital technology</a:t>
            </a:r>
          </a:p>
        </p:txBody>
      </p:sp>
      <p:pic>
        <p:nvPicPr>
          <p:cNvPr id="17"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915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6"/>
          <p:cNvSpPr>
            <a:spLocks noChangeArrowheads="1"/>
          </p:cNvSpPr>
          <p:nvPr/>
        </p:nvSpPr>
        <p:spPr bwMode="auto">
          <a:xfrm>
            <a:off x="428596" y="1677779"/>
            <a:ext cx="6460594" cy="2369880"/>
          </a:xfrm>
          <a:prstGeom prst="rect">
            <a:avLst/>
          </a:prstGeom>
          <a:noFill/>
          <a:ln w="9525">
            <a:noFill/>
            <a:miter lim="800000"/>
            <a:headEnd/>
            <a:tailEnd/>
          </a:ln>
        </p:spPr>
        <p:txBody>
          <a:bodyPr wrap="square">
            <a:spAutoFit/>
          </a:bodyPr>
          <a:lstStyle/>
          <a:p>
            <a:pPr algn="just"/>
            <a:r>
              <a:rPr lang="en-US" altLang="zh-CN" sz="2400" spc="-50" dirty="0" smtClean="0">
                <a:solidFill>
                  <a:srgbClr val="000000"/>
                </a:solidFill>
                <a:latin typeface="Helvetica"/>
              </a:rPr>
              <a:t>I think it’s fair to say that personal computers have become the most empowering tool we’ve ever created. They’re tools of communication, they’re tools of creativity, and they can be shaped by their user.</a:t>
            </a:r>
          </a:p>
          <a:p>
            <a:pPr algn="just" eaLnBrk="0" fontAlgn="auto" hangingPunct="0">
              <a:spcBef>
                <a:spcPts val="0"/>
              </a:spcBef>
              <a:spcAft>
                <a:spcPts val="0"/>
              </a:spcAft>
              <a:defRPr/>
            </a:pPr>
            <a:r>
              <a:rPr lang="en-US" sz="2800" b="1" kern="0" spc="-50" dirty="0" smtClean="0">
                <a:solidFill>
                  <a:srgbClr val="C00000"/>
                </a:solidFill>
                <a:latin typeface="Arial" pitchFamily="34" charset="0"/>
                <a:ea typeface="楷体_GB2312" pitchFamily="49" charset="-122"/>
              </a:rPr>
              <a:t>                                               </a:t>
            </a:r>
            <a:r>
              <a:rPr lang="en-US" altLang="zh-CN" sz="2400" spc="-50" dirty="0" smtClean="0">
                <a:solidFill>
                  <a:srgbClr val="000000"/>
                </a:solidFill>
                <a:latin typeface="Helvetica"/>
              </a:rPr>
              <a:t>— </a:t>
            </a:r>
            <a:r>
              <a:rPr lang="en-US" sz="2400" i="1" spc="-50" dirty="0" smtClean="0">
                <a:solidFill>
                  <a:srgbClr val="000000"/>
                </a:solidFill>
                <a:latin typeface="Helvetica"/>
              </a:rPr>
              <a:t>Bill Gates</a:t>
            </a:r>
            <a:endParaRPr lang="en-US" sz="2400" i="1" spc="-50" dirty="0">
              <a:solidFill>
                <a:srgbClr val="000000"/>
              </a:solidFill>
              <a:latin typeface="Helvetica"/>
            </a:endParaRPr>
          </a:p>
        </p:txBody>
      </p:sp>
      <p:sp>
        <p:nvSpPr>
          <p:cNvPr id="2" name="Rectangle 10"/>
          <p:cNvSpPr>
            <a:spLocks noChangeArrowheads="1"/>
          </p:cNvSpPr>
          <p:nvPr/>
        </p:nvSpPr>
        <p:spPr bwMode="auto">
          <a:xfrm>
            <a:off x="357158" y="4716860"/>
            <a:ext cx="6532032" cy="1569660"/>
          </a:xfrm>
          <a:prstGeom prst="rect">
            <a:avLst/>
          </a:prstGeom>
          <a:noFill/>
          <a:ln w="9525">
            <a:noFill/>
            <a:miter lim="800000"/>
            <a:headEnd/>
            <a:tailEnd/>
          </a:ln>
        </p:spPr>
        <p:txBody>
          <a:bodyPr wrap="square">
            <a:spAutoFit/>
          </a:bodyPr>
          <a:lstStyle/>
          <a:p>
            <a:pPr algn="just"/>
            <a:r>
              <a:rPr lang="en-US" altLang="zh-CN" sz="2400" dirty="0" smtClean="0">
                <a:solidFill>
                  <a:srgbClr val="000000"/>
                </a:solidFill>
                <a:latin typeface="Helvetica"/>
              </a:rPr>
              <a:t>The Internet is so big, so powerful and pointless that for some people it is a complete substitute for life.</a:t>
            </a:r>
          </a:p>
          <a:p>
            <a:pPr algn="r" eaLnBrk="0" hangingPunct="0">
              <a:defRPr/>
            </a:pPr>
            <a:r>
              <a:rPr lang="en-US" altLang="zh-CN" sz="2400" dirty="0" smtClean="0">
                <a:solidFill>
                  <a:srgbClr val="000000"/>
                </a:solidFill>
                <a:latin typeface="Helvetica"/>
              </a:rPr>
              <a:t>           — </a:t>
            </a:r>
            <a:r>
              <a:rPr lang="en-US" altLang="zh-CN" sz="2400" i="1" dirty="0" smtClean="0">
                <a:solidFill>
                  <a:srgbClr val="000000"/>
                </a:solidFill>
                <a:latin typeface="Helvetica"/>
              </a:rPr>
              <a:t>Andrew Brown</a:t>
            </a: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1</a:t>
            </a:r>
          </a:p>
        </p:txBody>
      </p:sp>
      <p:sp>
        <p:nvSpPr>
          <p:cNvPr id="16"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3</a:t>
            </a:r>
            <a:endParaRPr lang="en-US" altLang="zh-CN" sz="4000" dirty="0">
              <a:latin typeface="Helvetica"/>
              <a:ea typeface="Arial Unicode MS"/>
              <a:cs typeface="Helvetica Neue"/>
            </a:endParaRPr>
          </a:p>
        </p:txBody>
      </p:sp>
      <p:sp>
        <p:nvSpPr>
          <p:cNvPr id="17"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9" name="图片 18" descr="bill gates.jpg"/>
          <p:cNvPicPr>
            <a:picLocks noChangeAspect="1"/>
          </p:cNvPicPr>
          <p:nvPr/>
        </p:nvPicPr>
        <p:blipFill>
          <a:blip r:embed="rId4"/>
          <a:stretch>
            <a:fillRect/>
          </a:stretch>
        </p:blipFill>
        <p:spPr>
          <a:xfrm>
            <a:off x="7001688" y="1513376"/>
            <a:ext cx="1810800" cy="2535120"/>
          </a:xfrm>
          <a:prstGeom prst="ellipse">
            <a:avLst/>
          </a:prstGeom>
          <a:ln>
            <a:noFill/>
          </a:ln>
          <a:effectLst>
            <a:softEdge rad="112500"/>
          </a:effectLst>
        </p:spPr>
      </p:pic>
      <p:pic>
        <p:nvPicPr>
          <p:cNvPr id="20" name="图片 19" descr="Andrew Brown.jpg"/>
          <p:cNvPicPr>
            <a:picLocks noChangeAspect="1"/>
          </p:cNvPicPr>
          <p:nvPr/>
        </p:nvPicPr>
        <p:blipFill>
          <a:blip r:embed="rId5">
            <a:grayscl/>
          </a:blip>
          <a:srcRect l="8946" r="6097"/>
          <a:stretch>
            <a:fillRect/>
          </a:stretch>
        </p:blipFill>
        <p:spPr>
          <a:xfrm>
            <a:off x="7025134" y="4192471"/>
            <a:ext cx="1808986" cy="2534400"/>
          </a:xfrm>
          <a:prstGeom prst="ellipse">
            <a:avLst/>
          </a:prstGeom>
          <a:ln>
            <a:noFill/>
          </a:ln>
          <a:effectLst>
            <a:softEdge rad="112500"/>
          </a:effectLst>
        </p:spPr>
      </p:pic>
    </p:spTree>
    <p:extLst>
      <p:ext uri="{BB962C8B-B14F-4D97-AF65-F5344CB8AC3E}">
        <p14:creationId xmlns:p14="http://schemas.microsoft.com/office/powerpoint/2010/main" xmlns="" val="26446725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899233" y="2318827"/>
            <a:ext cx="7902735" cy="3937493"/>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5"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42910" y="2071678"/>
            <a:ext cx="1379266" cy="1084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591012" y="2142914"/>
            <a:ext cx="909154"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pic>
        <p:nvPicPr>
          <p:cNvPr id="162819" name="Picture 3"/>
          <p:cNvPicPr>
            <a:picLocks noChangeAspect="1" noChangeArrowheads="1"/>
          </p:cNvPicPr>
          <p:nvPr/>
        </p:nvPicPr>
        <p:blipFill>
          <a:blip r:embed="rId5" cstate="print"/>
          <a:srcRect/>
          <a:stretch>
            <a:fillRect/>
          </a:stretch>
        </p:blipFill>
        <p:spPr bwMode="auto">
          <a:xfrm>
            <a:off x="-7938" y="139700"/>
            <a:ext cx="4645026" cy="118745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0" name="TextBox 9"/>
          <p:cNvSpPr txBox="1"/>
          <p:nvPr/>
        </p:nvSpPr>
        <p:spPr>
          <a:xfrm>
            <a:off x="804860" y="436662"/>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Cultural background</a:t>
            </a:r>
          </a:p>
        </p:txBody>
      </p:sp>
      <p:sp>
        <p:nvSpPr>
          <p:cNvPr id="19" name="矩形 18"/>
          <p:cNvSpPr/>
          <p:nvPr/>
        </p:nvSpPr>
        <p:spPr>
          <a:xfrm>
            <a:off x="285720" y="1214422"/>
            <a:ext cx="8674254" cy="830997"/>
          </a:xfrm>
          <a:prstGeom prst="rect">
            <a:avLst/>
          </a:prstGeom>
        </p:spPr>
        <p:txBody>
          <a:bodyPr wrap="square">
            <a:spAutoFit/>
          </a:bodyPr>
          <a:lstStyle/>
          <a:p>
            <a:pPr marL="444500" indent="-444500" algn="just" eaLnBrk="0" hangingPunct="0">
              <a:defRPr/>
            </a:pPr>
            <a:r>
              <a:rPr lang="en-US" altLang="zh-CN" sz="2400" dirty="0">
                <a:latin typeface="Helvetica"/>
                <a:ea typeface="楷体_GB2312" pitchFamily="49" charset="-122"/>
              </a:rPr>
              <a:t>2</a:t>
            </a:r>
            <a:r>
              <a:rPr lang="en-US" altLang="zh-CN" sz="2400" dirty="0" smtClean="0">
                <a:latin typeface="Helvetica"/>
                <a:ea typeface="楷体_GB2312" pitchFamily="49" charset="-122"/>
              </a:rPr>
              <a:t>. Can you name and introduce some famous companies that produce </a:t>
            </a:r>
            <a:r>
              <a:rPr lang="en-US" altLang="zh-CN" sz="2400" dirty="0" err="1" smtClean="0">
                <a:latin typeface="Helvetica"/>
                <a:ea typeface="楷体_GB2312" pitchFamily="49" charset="-122"/>
              </a:rPr>
              <a:t>smartphones</a:t>
            </a:r>
            <a:r>
              <a:rPr lang="en-US" altLang="zh-CN" sz="2400" dirty="0" smtClean="0">
                <a:latin typeface="Helvetica"/>
                <a:ea typeface="楷体_GB2312" pitchFamily="49" charset="-122"/>
              </a:rPr>
              <a:t>?</a:t>
            </a:r>
            <a:endParaRPr lang="en-US" altLang="zh-CN" sz="2400" dirty="0">
              <a:latin typeface="Helvetica"/>
              <a:ea typeface="楷体_GB2312" pitchFamily="49" charset="-122"/>
            </a:endParaRPr>
          </a:p>
        </p:txBody>
      </p:sp>
      <p:sp>
        <p:nvSpPr>
          <p:cNvPr id="20" name="矩形 19" hidden="1"/>
          <p:cNvSpPr/>
          <p:nvPr/>
        </p:nvSpPr>
        <p:spPr>
          <a:xfrm>
            <a:off x="1214414" y="2428868"/>
            <a:ext cx="7429552" cy="3785652"/>
          </a:xfrm>
          <a:prstGeom prst="rect">
            <a:avLst/>
          </a:prstGeom>
        </p:spPr>
        <p:txBody>
          <a:bodyPr wrap="square">
            <a:spAutoFit/>
          </a:bodyPr>
          <a:lstStyle/>
          <a:p>
            <a:pPr algn="just"/>
            <a:r>
              <a:rPr lang="en-US" sz="2400" b="1" dirty="0" smtClean="0"/>
              <a:t>Apple Inc:</a:t>
            </a:r>
            <a:endParaRPr lang="zh-CN" altLang="en-US" sz="2400" dirty="0" smtClean="0"/>
          </a:p>
          <a:p>
            <a:pPr marL="265113" indent="-265113" algn="just"/>
            <a:r>
              <a:rPr lang="en-US" altLang="zh-CN" sz="2400" dirty="0" smtClean="0">
                <a:latin typeface="Helvetica"/>
                <a:ea typeface="楷体_GB2312" pitchFamily="49" charset="-122"/>
              </a:rPr>
              <a:t>·an American multinational corporation headquartered in California;</a:t>
            </a:r>
            <a:endParaRPr lang="zh-CN" altLang="en-US" sz="2400" dirty="0" smtClean="0">
              <a:latin typeface="Helvetica"/>
              <a:ea typeface="楷体_GB2312" pitchFamily="49" charset="-122"/>
            </a:endParaRPr>
          </a:p>
          <a:p>
            <a:pPr marL="265113" indent="-265113" algn="just"/>
            <a:r>
              <a:rPr lang="en-US" altLang="zh-CN" sz="2400" dirty="0" smtClean="0">
                <a:latin typeface="Helvetica"/>
                <a:ea typeface="楷体_GB2312" pitchFamily="49" charset="-122"/>
              </a:rPr>
              <a:t>·designs, develops, and sells consumer electronics, computer software and personal computers; </a:t>
            </a:r>
            <a:endParaRPr lang="zh-CN" altLang="en-US" sz="2400" dirty="0" smtClean="0">
              <a:latin typeface="Helvetica"/>
              <a:ea typeface="楷体_GB2312" pitchFamily="49" charset="-122"/>
            </a:endParaRPr>
          </a:p>
          <a:p>
            <a:pPr marL="265113" indent="-265113" algn="just"/>
            <a:r>
              <a:rPr lang="en-US" altLang="zh-CN" sz="2400" dirty="0" smtClean="0">
                <a:latin typeface="Helvetica"/>
                <a:ea typeface="楷体_GB2312" pitchFamily="49" charset="-122"/>
              </a:rPr>
              <a:t>·best-known products include: iPod, </a:t>
            </a:r>
            <a:r>
              <a:rPr lang="en-US" altLang="zh-CN" sz="2400" dirty="0" err="1" smtClean="0">
                <a:latin typeface="Helvetica"/>
                <a:ea typeface="楷体_GB2312" pitchFamily="49" charset="-122"/>
              </a:rPr>
              <a:t>iPhone</a:t>
            </a:r>
            <a:r>
              <a:rPr lang="en-US" altLang="zh-CN" sz="2400" dirty="0" smtClean="0">
                <a:latin typeface="Helvetica"/>
                <a:ea typeface="楷体_GB2312" pitchFamily="49" charset="-122"/>
              </a:rPr>
              <a:t>, </a:t>
            </a:r>
            <a:r>
              <a:rPr lang="en-US" altLang="zh-CN" sz="2400" dirty="0" err="1" smtClean="0">
                <a:latin typeface="Helvetica"/>
                <a:ea typeface="楷体_GB2312" pitchFamily="49" charset="-122"/>
              </a:rPr>
              <a:t>iPad</a:t>
            </a:r>
            <a:r>
              <a:rPr lang="en-US" altLang="zh-CN" sz="2400" dirty="0" smtClean="0">
                <a:latin typeface="Helvetica"/>
                <a:ea typeface="楷体_GB2312" pitchFamily="49" charset="-122"/>
              </a:rPr>
              <a:t>, </a:t>
            </a:r>
            <a:r>
              <a:rPr lang="en-US" altLang="zh-CN" sz="2400" dirty="0" err="1" smtClean="0">
                <a:latin typeface="Helvetica"/>
                <a:ea typeface="楷体_GB2312" pitchFamily="49" charset="-122"/>
              </a:rPr>
              <a:t>Macline</a:t>
            </a:r>
            <a:r>
              <a:rPr lang="en-US" altLang="zh-CN" sz="2400" dirty="0" smtClean="0">
                <a:latin typeface="Helvetica"/>
                <a:ea typeface="楷体_GB2312" pitchFamily="49" charset="-122"/>
              </a:rPr>
              <a:t> of computer; </a:t>
            </a:r>
            <a:endParaRPr lang="zh-CN" altLang="en-US" sz="2400" dirty="0" smtClean="0">
              <a:latin typeface="Helvetica"/>
              <a:ea typeface="楷体_GB2312" pitchFamily="49" charset="-122"/>
            </a:endParaRPr>
          </a:p>
          <a:p>
            <a:pPr marL="265113" indent="-265113" algn="just"/>
            <a:r>
              <a:rPr lang="en-US" altLang="zh-CN" sz="2400" dirty="0" smtClean="0">
                <a:latin typeface="Helvetica"/>
                <a:ea typeface="楷体_GB2312" pitchFamily="49" charset="-122"/>
              </a:rPr>
              <a:t>·software include: OS X and </a:t>
            </a:r>
            <a:r>
              <a:rPr lang="en-US" altLang="zh-CN" sz="2400" dirty="0" err="1" smtClean="0">
                <a:latin typeface="Helvetica"/>
                <a:ea typeface="楷体_GB2312" pitchFamily="49" charset="-122"/>
              </a:rPr>
              <a:t>iOS</a:t>
            </a:r>
            <a:r>
              <a:rPr lang="en-US" altLang="zh-CN" sz="2400" dirty="0" smtClean="0">
                <a:latin typeface="Helvetica"/>
                <a:ea typeface="楷体_GB2312" pitchFamily="49" charset="-122"/>
              </a:rPr>
              <a:t> operating </a:t>
            </a:r>
          </a:p>
          <a:p>
            <a:pPr marL="265113" indent="-265113" algn="just"/>
            <a:r>
              <a:rPr lang="en-US" altLang="zh-CN" sz="2400" dirty="0" smtClean="0">
                <a:latin typeface="Helvetica"/>
                <a:ea typeface="楷体_GB2312" pitchFamily="49" charset="-122"/>
              </a:rPr>
              <a:t>  system, iTunes, Safari, </a:t>
            </a:r>
            <a:r>
              <a:rPr lang="en-US" altLang="zh-CN" sz="2400" dirty="0" err="1" smtClean="0">
                <a:latin typeface="Helvetica"/>
                <a:ea typeface="楷体_GB2312" pitchFamily="49" charset="-122"/>
              </a:rPr>
              <a:t>iLife</a:t>
            </a:r>
            <a:r>
              <a:rPr lang="en-US" altLang="zh-CN" sz="2400" dirty="0" smtClean="0">
                <a:latin typeface="Helvetica"/>
                <a:ea typeface="楷体_GB2312" pitchFamily="49" charset="-122"/>
              </a:rPr>
              <a:t>, </a:t>
            </a:r>
            <a:r>
              <a:rPr lang="en-US" altLang="zh-CN" sz="2400" dirty="0" err="1" smtClean="0">
                <a:latin typeface="Helvetica"/>
                <a:ea typeface="楷体_GB2312" pitchFamily="49" charset="-122"/>
              </a:rPr>
              <a:t>iWork</a:t>
            </a:r>
            <a:endParaRPr lang="en-US" altLang="zh-CN" sz="2400" dirty="0">
              <a:latin typeface="Helvetica"/>
              <a:ea typeface="楷体_GB2312" pitchFamily="49" charset="-122"/>
            </a:endParaRPr>
          </a:p>
        </p:txBody>
      </p:sp>
      <p:pic>
        <p:nvPicPr>
          <p:cNvPr id="14" name="Picture 2" descr="E:\2014素材\5009\4.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14488" flipH="1">
            <a:off x="7692304" y="5191982"/>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矩形 17"/>
          <p:cNvSpPr/>
          <p:nvPr/>
        </p:nvSpPr>
        <p:spPr>
          <a:xfrm>
            <a:off x="4355602" y="609881"/>
            <a:ext cx="4788397" cy="430887"/>
          </a:xfrm>
          <a:prstGeom prst="rect">
            <a:avLst/>
          </a:prstGeom>
        </p:spPr>
        <p:txBody>
          <a:bodyPr wrap="square">
            <a:spAutoFit/>
          </a:bodyPr>
          <a:lstStyle/>
          <a:p>
            <a:pPr algn="ctr" eaLnBrk="0" hangingPunct="0">
              <a:defRPr/>
            </a:pPr>
            <a:r>
              <a:rPr lang="en-US" altLang="zh-CN" sz="2200" b="1" dirty="0" smtClean="0">
                <a:solidFill>
                  <a:srgbClr val="0070C0"/>
                </a:solidFill>
                <a:latin typeface="Helvetica"/>
                <a:ea typeface="Helvetica Neue"/>
                <a:cs typeface="Helvetica Neue"/>
              </a:rPr>
              <a:t>Advanced digital technology</a:t>
            </a:r>
          </a:p>
        </p:txBody>
      </p:sp>
      <p:sp>
        <p:nvSpPr>
          <p:cNvPr id="21" name="矩形 20"/>
          <p:cNvSpPr/>
          <p:nvPr/>
        </p:nvSpPr>
        <p:spPr>
          <a:xfrm>
            <a:off x="1142976" y="2965922"/>
            <a:ext cx="7429552" cy="2554545"/>
          </a:xfrm>
          <a:prstGeom prst="rect">
            <a:avLst/>
          </a:prstGeom>
        </p:spPr>
        <p:txBody>
          <a:bodyPr wrap="square">
            <a:spAutoFit/>
          </a:bodyPr>
          <a:lstStyle/>
          <a:p>
            <a:pPr algn="just">
              <a:lnSpc>
                <a:spcPts val="3200"/>
              </a:lnSpc>
            </a:pPr>
            <a:r>
              <a:rPr lang="en-US" sz="2400" b="1" dirty="0" smtClean="0"/>
              <a:t>BlackBerry Limited:</a:t>
            </a:r>
            <a:endParaRPr lang="zh-CN" altLang="en-US" sz="2400" dirty="0" smtClean="0"/>
          </a:p>
          <a:p>
            <a:pPr algn="just">
              <a:lnSpc>
                <a:spcPts val="3200"/>
              </a:lnSpc>
            </a:pPr>
            <a:r>
              <a:rPr lang="en-US" altLang="zh-CN" sz="2400" dirty="0" smtClean="0">
                <a:latin typeface="Helvetica"/>
                <a:ea typeface="楷体_GB2312" pitchFamily="49" charset="-122"/>
              </a:rPr>
              <a:t>·  a line of mobile email and </a:t>
            </a:r>
            <a:r>
              <a:rPr lang="en-US" altLang="zh-CN" sz="2400" dirty="0" err="1" smtClean="0">
                <a:latin typeface="Helvetica"/>
                <a:ea typeface="楷体_GB2312" pitchFamily="49" charset="-122"/>
              </a:rPr>
              <a:t>smartphone</a:t>
            </a:r>
            <a:r>
              <a:rPr lang="en-US" altLang="zh-CN" sz="2400" dirty="0" smtClean="0">
                <a:latin typeface="Helvetica"/>
                <a:ea typeface="楷体_GB2312" pitchFamily="49" charset="-122"/>
              </a:rPr>
              <a:t> devices;</a:t>
            </a:r>
            <a:endParaRPr lang="zh-CN" altLang="en-US" sz="2400" dirty="0" smtClean="0">
              <a:latin typeface="Helvetica"/>
              <a:ea typeface="楷体_GB2312" pitchFamily="49" charset="-122"/>
            </a:endParaRPr>
          </a:p>
          <a:p>
            <a:pPr marL="265113" indent="-265113" algn="just">
              <a:lnSpc>
                <a:spcPts val="3200"/>
              </a:lnSpc>
            </a:pPr>
            <a:r>
              <a:rPr lang="en-US" altLang="zh-CN" sz="2400" dirty="0" smtClean="0">
                <a:latin typeface="Helvetica"/>
                <a:ea typeface="楷体_GB2312" pitchFamily="49" charset="-122"/>
              </a:rPr>
              <a:t>· developed and designed by Canadian company Research In Motion (now BlackBerry Limited)</a:t>
            </a:r>
            <a:endParaRPr lang="zh-CN" altLang="en-US" sz="2400" dirty="0" smtClean="0">
              <a:latin typeface="Helvetica"/>
              <a:ea typeface="楷体_GB2312" pitchFamily="49" charset="-122"/>
            </a:endParaRPr>
          </a:p>
          <a:p>
            <a:pPr marL="265113" indent="-265113" algn="just">
              <a:lnSpc>
                <a:spcPts val="3200"/>
              </a:lnSpc>
            </a:pPr>
            <a:r>
              <a:rPr lang="en-US" altLang="zh-CN" sz="2400" dirty="0" smtClean="0">
                <a:latin typeface="Helvetica"/>
                <a:ea typeface="楷体_GB2312" pitchFamily="49" charset="-122"/>
              </a:rPr>
              <a:t>· function as digital personal assistants, portable media players, Internet browsers, gaming devices</a:t>
            </a:r>
          </a:p>
        </p:txBody>
      </p:sp>
      <p:pic>
        <p:nvPicPr>
          <p:cNvPr id="22"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031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amond(in)">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1" descr="D:\找图\新视野读写1\U3\新视野大学英语(第三版)读写教程1 8053546784_S.jpg"/>
          <p:cNvPicPr>
            <a:picLocks noChangeAspect="1" noChangeArrowheads="1"/>
          </p:cNvPicPr>
          <p:nvPr/>
        </p:nvPicPr>
        <p:blipFill>
          <a:blip r:embed="rId3"/>
          <a:srcRect/>
          <a:stretch>
            <a:fillRect/>
          </a:stretch>
        </p:blipFill>
        <p:spPr bwMode="auto">
          <a:xfrm>
            <a:off x="4065579" y="2758953"/>
            <a:ext cx="4768859" cy="3576644"/>
          </a:xfrm>
          <a:prstGeom prst="rect">
            <a:avLst/>
          </a:prstGeom>
          <a:noFill/>
        </p:spPr>
      </p:pic>
      <p:pic>
        <p:nvPicPr>
          <p:cNvPr id="169985" name="Picture 2"/>
          <p:cNvPicPr>
            <a:picLocks noChangeAspect="1" noChangeArrowheads="1"/>
          </p:cNvPicPr>
          <p:nvPr/>
        </p:nvPicPr>
        <p:blipFill>
          <a:blip r:embed="rId4" cstate="print"/>
          <a:srcRect/>
          <a:stretch>
            <a:fillRect/>
          </a:stretch>
        </p:blipFill>
        <p:spPr bwMode="auto">
          <a:xfrm>
            <a:off x="-14288" y="4857750"/>
            <a:ext cx="3779838" cy="1152525"/>
          </a:xfrm>
          <a:prstGeom prst="rect">
            <a:avLst/>
          </a:prstGeom>
          <a:noFill/>
          <a:ln w="9525">
            <a:noFill/>
            <a:miter lim="800000"/>
            <a:headEnd/>
            <a:tailEnd/>
          </a:ln>
        </p:spPr>
      </p:pic>
      <p:pic>
        <p:nvPicPr>
          <p:cNvPr id="169986" name="Picture 2"/>
          <p:cNvPicPr>
            <a:picLocks noChangeAspect="1" noChangeArrowheads="1"/>
          </p:cNvPicPr>
          <p:nvPr/>
        </p:nvPicPr>
        <p:blipFill>
          <a:blip r:embed="rId4" cstate="print"/>
          <a:srcRect/>
          <a:stretch>
            <a:fillRect/>
          </a:stretch>
        </p:blipFill>
        <p:spPr bwMode="auto">
          <a:xfrm>
            <a:off x="-14288" y="3617913"/>
            <a:ext cx="4014784" cy="1152525"/>
          </a:xfrm>
          <a:prstGeom prst="rect">
            <a:avLst/>
          </a:prstGeom>
          <a:noFill/>
          <a:ln w="9525">
            <a:noFill/>
            <a:miter lim="800000"/>
            <a:headEnd/>
            <a:tailEnd/>
          </a:ln>
        </p:spPr>
      </p:pic>
      <p:pic>
        <p:nvPicPr>
          <p:cNvPr id="169994" name="Picture 2"/>
          <p:cNvPicPr>
            <a:picLocks noChangeAspect="1" noChangeArrowheads="1"/>
          </p:cNvPicPr>
          <p:nvPr/>
        </p:nvPicPr>
        <p:blipFill>
          <a:blip r:embed="rId4" cstate="print"/>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5" action="ppaction://hlinksldjump"/>
          </p:cNvPr>
          <p:cNvSpPr txBox="1"/>
          <p:nvPr/>
        </p:nvSpPr>
        <p:spPr>
          <a:xfrm>
            <a:off x="25241" y="2913063"/>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6" action="ppaction://hlinksldjump"/>
          </p:cNvPr>
          <p:cNvSpPr txBox="1"/>
          <p:nvPr/>
        </p:nvSpPr>
        <p:spPr>
          <a:xfrm>
            <a:off x="192088" y="4116388"/>
            <a:ext cx="3481387"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7" action="ppaction://hlinksldjump"/>
          </p:cNvPr>
          <p:cNvSpPr txBox="1"/>
          <p:nvPr/>
        </p:nvSpPr>
        <p:spPr>
          <a:xfrm>
            <a:off x="252413" y="5349875"/>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69999" name="Picture 4">
            <a:hlinkClick r:id="rId8" action="ppaction://hlinksldjump"/>
          </p:cNvPr>
          <p:cNvPicPr>
            <a:picLocks noChangeAspect="1" noChangeArrowheads="1"/>
          </p:cNvPicPr>
          <p:nvPr/>
        </p:nvPicPr>
        <p:blipFill>
          <a:blip r:embed="rId9" cstate="print"/>
          <a:srcRect/>
          <a:stretch>
            <a:fillRect/>
          </a:stretch>
        </p:blipFill>
        <p:spPr bwMode="auto">
          <a:xfrm>
            <a:off x="8399463" y="6181725"/>
            <a:ext cx="434975" cy="458788"/>
          </a:xfrm>
          <a:prstGeom prst="rect">
            <a:avLst/>
          </a:prstGeom>
          <a:noFill/>
          <a:ln w="9525">
            <a:noFill/>
            <a:miter lim="800000"/>
            <a:headEnd/>
            <a:tailEnd/>
          </a:ln>
        </p:spPr>
      </p:pic>
      <p:pic>
        <p:nvPicPr>
          <p:cNvPr id="21" name="Picture 3"/>
          <p:cNvPicPr>
            <a:picLocks noChangeAspect="1" noChangeArrowheads="1"/>
          </p:cNvPicPr>
          <p:nvPr/>
        </p:nvPicPr>
        <p:blipFill>
          <a:blip r:embed="rId10" cstate="print"/>
          <a:srcRect/>
          <a:stretch>
            <a:fillRect/>
          </a:stretch>
        </p:blipFill>
        <p:spPr bwMode="auto">
          <a:xfrm>
            <a:off x="0" y="1209879"/>
            <a:ext cx="3433762" cy="668247"/>
          </a:xfrm>
          <a:prstGeom prst="rect">
            <a:avLst/>
          </a:prstGeom>
          <a:ln>
            <a:noFill/>
          </a:ln>
          <a:effectLst>
            <a:outerShdw blurRad="292100" dist="139700" dir="2700000" algn="tl" rotWithShape="0">
              <a:srgbClr val="333333">
                <a:alpha val="65000"/>
              </a:srgbClr>
            </a:outerShdw>
          </a:effectLst>
          <a:extLst/>
        </p:spPr>
      </p:pic>
      <p:sp>
        <p:nvSpPr>
          <p:cNvPr id="22" name="Rectangle 10"/>
          <p:cNvSpPr>
            <a:spLocks noChangeArrowheads="1"/>
          </p:cNvSpPr>
          <p:nvPr/>
        </p:nvSpPr>
        <p:spPr bwMode="auto">
          <a:xfrm>
            <a:off x="-246385" y="1330529"/>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grpSp>
        <p:nvGrpSpPr>
          <p:cNvPr id="17" name="组合 16"/>
          <p:cNvGrpSpPr/>
          <p:nvPr/>
        </p:nvGrpSpPr>
        <p:grpSpPr>
          <a:xfrm>
            <a:off x="0" y="0"/>
            <a:ext cx="9144000" cy="708025"/>
            <a:chOff x="0" y="0"/>
            <a:chExt cx="9144000" cy="708025"/>
          </a:xfrm>
        </p:grpSpPr>
        <p:sp>
          <p:nvSpPr>
            <p:cNvPr id="19"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3" name="TextBox 22"/>
            <p:cNvSpPr txBox="1"/>
            <p:nvPr/>
          </p:nvSpPr>
          <p:spPr>
            <a:xfrm>
              <a:off x="1785918" y="119698"/>
              <a:ext cx="6893810"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College life in the Internet age</a:t>
              </a:r>
            </a:p>
          </p:txBody>
        </p:sp>
        <p:sp>
          <p:nvSpPr>
            <p:cNvPr id="24" name="TextBox 23"/>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spTree>
    <p:extLst>
      <p:ext uri="{BB962C8B-B14F-4D97-AF65-F5344CB8AC3E}">
        <p14:creationId xmlns:p14="http://schemas.microsoft.com/office/powerpoint/2010/main" xmlns="" val="11078026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2"/>
          <p:cNvPicPr>
            <a:picLocks noChangeAspect="1" noChangeArrowheads="1"/>
          </p:cNvPicPr>
          <p:nvPr/>
        </p:nvPicPr>
        <p:blipFill>
          <a:blip r:embed="rId3" cstate="print"/>
          <a:srcRect/>
          <a:stretch>
            <a:fillRect/>
          </a:stretch>
        </p:blipFill>
        <p:spPr bwMode="auto">
          <a:xfrm>
            <a:off x="-3176" y="63484"/>
            <a:ext cx="4071119" cy="1150938"/>
          </a:xfrm>
          <a:prstGeom prst="rect">
            <a:avLst/>
          </a:prstGeom>
          <a:noFill/>
          <a:ln w="9525">
            <a:noFill/>
            <a:miter lim="800000"/>
            <a:headEnd/>
            <a:tailEnd/>
          </a:ln>
        </p:spPr>
      </p:pic>
      <p:sp>
        <p:nvSpPr>
          <p:cNvPr id="14" name="TextBox 13"/>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2035" name="矩形 45"/>
          <p:cNvSpPr>
            <a:spLocks noChangeArrowheads="1"/>
          </p:cNvSpPr>
          <p:nvPr/>
        </p:nvSpPr>
        <p:spPr bwMode="auto">
          <a:xfrm>
            <a:off x="635832" y="2949211"/>
            <a:ext cx="7865258" cy="2862322"/>
          </a:xfrm>
          <a:prstGeom prst="rect">
            <a:avLst/>
          </a:prstGeom>
          <a:noFill/>
          <a:ln w="9525">
            <a:noFill/>
            <a:miter lim="800000"/>
            <a:headEnd/>
            <a:tailEnd/>
          </a:ln>
        </p:spPr>
        <p:txBody>
          <a:bodyPr wrap="square">
            <a:spAutoFit/>
          </a:bodyPr>
          <a:lstStyle/>
          <a:p>
            <a:pPr algn="just" eaLnBrk="0" hangingPunct="0">
              <a:lnSpc>
                <a:spcPct val="150000"/>
              </a:lnSpc>
              <a:spcBef>
                <a:spcPct val="20000"/>
              </a:spcBef>
              <a:buClr>
                <a:schemeClr val="tx2"/>
              </a:buClr>
              <a:buSzPct val="115000"/>
              <a:defRPr/>
            </a:pPr>
            <a:r>
              <a:rPr lang="en-US" altLang="zh-CN" sz="2400" kern="0" dirty="0" smtClean="0">
                <a:solidFill>
                  <a:schemeClr val="accent4">
                    <a:lumMod val="10000"/>
                  </a:schemeClr>
                </a:solidFill>
                <a:latin typeface="Helvetica"/>
              </a:rPr>
              <a:t>    The college campus, long a place of scholarship and frontiers of _______________, is being transformed into a new age of ____________ by a fleet of __________, _____________ and ____________ 24 hours a day. (Para.1)</a:t>
            </a:r>
          </a:p>
        </p:txBody>
      </p:sp>
      <p:sp>
        <p:nvSpPr>
          <p:cNvPr id="5" name="TextBox 4"/>
          <p:cNvSpPr txBox="1">
            <a:spLocks noChangeArrowheads="1"/>
          </p:cNvSpPr>
          <p:nvPr/>
        </p:nvSpPr>
        <p:spPr bwMode="auto">
          <a:xfrm>
            <a:off x="2357422" y="3578035"/>
            <a:ext cx="2643206" cy="461665"/>
          </a:xfrm>
          <a:prstGeom prst="rect">
            <a:avLst/>
          </a:prstGeom>
          <a:noFill/>
          <a:ln w="9525">
            <a:noFill/>
            <a:miter lim="800000"/>
            <a:headEnd/>
            <a:tailEnd/>
          </a:ln>
        </p:spPr>
        <p:txBody>
          <a:bodyPr wrap="square">
            <a:spAutoFit/>
          </a:bodyPr>
          <a:lstStyle/>
          <a:p>
            <a:r>
              <a:rPr lang="en-US" altLang="zh-CN" sz="2400" b="1" kern="0" dirty="0" smtClean="0">
                <a:solidFill>
                  <a:schemeClr val="accent6">
                    <a:lumMod val="75000"/>
                  </a:schemeClr>
                </a:solidFill>
                <a:latin typeface="Helvetica"/>
              </a:rPr>
              <a:t>new technology</a:t>
            </a:r>
            <a:endParaRPr lang="zh-CN" altLang="en-US" sz="2400" b="1" kern="0" dirty="0" smtClean="0">
              <a:solidFill>
                <a:schemeClr val="accent6">
                  <a:lumMod val="75000"/>
                </a:schemeClr>
              </a:solidFill>
              <a:latin typeface="Helvetica"/>
            </a:endParaRPr>
          </a:p>
        </p:txBody>
      </p:sp>
      <p:sp>
        <p:nvSpPr>
          <p:cNvPr id="6" name="TextBox 5"/>
          <p:cNvSpPr txBox="1">
            <a:spLocks noChangeArrowheads="1"/>
          </p:cNvSpPr>
          <p:nvPr/>
        </p:nvSpPr>
        <p:spPr bwMode="auto">
          <a:xfrm rot="10800000" flipV="1">
            <a:off x="2857487" y="4091341"/>
            <a:ext cx="2071703" cy="553998"/>
          </a:xfrm>
          <a:prstGeom prst="rect">
            <a:avLst/>
          </a:prstGeom>
          <a:noFill/>
          <a:ln w="9525">
            <a:noFill/>
            <a:miter lim="800000"/>
            <a:headEnd/>
            <a:tailEnd/>
          </a:ln>
        </p:spPr>
        <p:txBody>
          <a:bodyPr wrap="square">
            <a:spAutoFit/>
          </a:bodyPr>
          <a:lstStyle/>
          <a:p>
            <a:pPr>
              <a:lnSpc>
                <a:spcPts val="3600"/>
              </a:lnSpc>
            </a:pPr>
            <a:r>
              <a:rPr lang="en-US" altLang="zh-CN" sz="2400" b="1" kern="0" dirty="0" smtClean="0">
                <a:solidFill>
                  <a:schemeClr val="accent6">
                    <a:lumMod val="75000"/>
                  </a:schemeClr>
                </a:solidFill>
                <a:latin typeface="Helvetica"/>
              </a:rPr>
              <a:t>electronics</a:t>
            </a:r>
            <a:endParaRPr lang="zh-CN" altLang="en-US" sz="2400" b="1" kern="0" dirty="0">
              <a:solidFill>
                <a:schemeClr val="accent6">
                  <a:lumMod val="75000"/>
                </a:schemeClr>
              </a:solidFill>
              <a:latin typeface="Helvetica"/>
            </a:endParaRPr>
          </a:p>
        </p:txBody>
      </p:sp>
      <p:sp>
        <p:nvSpPr>
          <p:cNvPr id="7" name="TextBox 6"/>
          <p:cNvSpPr txBox="1">
            <a:spLocks noChangeArrowheads="1"/>
          </p:cNvSpPr>
          <p:nvPr/>
        </p:nvSpPr>
        <p:spPr bwMode="auto">
          <a:xfrm>
            <a:off x="6858016" y="4143380"/>
            <a:ext cx="1428760" cy="461665"/>
          </a:xfrm>
          <a:prstGeom prst="rect">
            <a:avLst/>
          </a:prstGeom>
          <a:noFill/>
          <a:ln w="9525">
            <a:noFill/>
            <a:miter lim="800000"/>
            <a:headEnd/>
            <a:tailEnd/>
          </a:ln>
        </p:spPr>
        <p:txBody>
          <a:bodyPr wrap="square">
            <a:spAutoFit/>
          </a:bodyPr>
          <a:lstStyle>
            <a:defPPr>
              <a:defRPr lang="zh-CN"/>
            </a:defPPr>
            <a:lvl1pPr>
              <a:defRPr sz="2400" b="1" kern="0">
                <a:solidFill>
                  <a:schemeClr val="accent6">
                    <a:lumMod val="75000"/>
                  </a:schemeClr>
                </a:solidFill>
              </a:defRPr>
            </a:lvl1pPr>
          </a:lstStyle>
          <a:p>
            <a:r>
              <a:rPr lang="en-US" altLang="zh-CN" dirty="0" smtClean="0">
                <a:latin typeface="Helvetica"/>
              </a:rPr>
              <a:t>laptops</a:t>
            </a:r>
            <a:endParaRPr lang="zh-CN" altLang="en-US" dirty="0">
              <a:latin typeface="Helvetica"/>
            </a:endParaRPr>
          </a:p>
        </p:txBody>
      </p:sp>
      <p:sp>
        <p:nvSpPr>
          <p:cNvPr id="9" name="矩形 8"/>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sp>
        <p:nvSpPr>
          <p:cNvPr id="10" name="矩形 45"/>
          <p:cNvSpPr>
            <a:spLocks noChangeArrowheads="1"/>
          </p:cNvSpPr>
          <p:nvPr/>
        </p:nvSpPr>
        <p:spPr bwMode="auto">
          <a:xfrm>
            <a:off x="571472" y="1785926"/>
            <a:ext cx="8143932" cy="830997"/>
          </a:xfrm>
          <a:prstGeom prst="rect">
            <a:avLst/>
          </a:prstGeom>
          <a:noFill/>
          <a:ln w="9525">
            <a:noFill/>
            <a:miter lim="800000"/>
            <a:headEnd/>
            <a:tailEnd/>
          </a:ln>
        </p:spPr>
        <p:txBody>
          <a:bodyPr wrap="square">
            <a:spAutoFit/>
          </a:bodyPr>
          <a:lstStyle/>
          <a:p>
            <a:pPr algn="just">
              <a:spcBef>
                <a:spcPct val="20000"/>
              </a:spcBef>
              <a:buClr>
                <a:srgbClr val="D16349"/>
              </a:buClr>
              <a:buSzPct val="85000"/>
            </a:pPr>
            <a:r>
              <a:rPr lang="en-US" altLang="zh-CN" sz="2400" b="1" kern="0" dirty="0" smtClean="0">
                <a:solidFill>
                  <a:schemeClr val="accent4">
                    <a:lumMod val="10000"/>
                  </a:schemeClr>
                </a:solidFill>
                <a:latin typeface="Helvetica"/>
              </a:rPr>
              <a:t>Listen to the tape, fill in the missing words of the following paragraph.</a:t>
            </a:r>
            <a:endParaRPr lang="zh-CN" altLang="en-US" sz="2400" b="1" dirty="0" smtClean="0">
              <a:solidFill>
                <a:sysClr val="windowText" lastClr="000000"/>
              </a:solidFill>
              <a:latin typeface="Helvetica"/>
              <a:ea typeface="方正舒体"/>
            </a:endParaRPr>
          </a:p>
        </p:txBody>
      </p:sp>
      <p:sp>
        <p:nvSpPr>
          <p:cNvPr id="15" name="TextBox 14"/>
          <p:cNvSpPr txBox="1">
            <a:spLocks noChangeArrowheads="1"/>
          </p:cNvSpPr>
          <p:nvPr/>
        </p:nvSpPr>
        <p:spPr bwMode="auto">
          <a:xfrm>
            <a:off x="785786" y="4681847"/>
            <a:ext cx="2690098" cy="461665"/>
          </a:xfrm>
          <a:prstGeom prst="rect">
            <a:avLst/>
          </a:prstGeom>
          <a:noFill/>
          <a:ln w="9525">
            <a:noFill/>
            <a:miter lim="800000"/>
            <a:headEnd/>
            <a:tailEnd/>
          </a:ln>
        </p:spPr>
        <p:txBody>
          <a:bodyPr wrap="square">
            <a:spAutoFit/>
          </a:bodyPr>
          <a:lstStyle>
            <a:defPPr>
              <a:defRPr lang="zh-CN"/>
            </a:defPPr>
            <a:lvl1pPr>
              <a:defRPr sz="2400" b="1" kern="0">
                <a:solidFill>
                  <a:schemeClr val="accent6">
                    <a:lumMod val="75000"/>
                  </a:schemeClr>
                </a:solidFill>
              </a:defRPr>
            </a:lvl1pPr>
          </a:lstStyle>
          <a:p>
            <a:r>
              <a:rPr lang="en-US" altLang="zh-CN" dirty="0" err="1" smtClean="0">
                <a:latin typeface="Helvetica"/>
              </a:rPr>
              <a:t>smartphones</a:t>
            </a:r>
            <a:endParaRPr lang="zh-CN" altLang="en-US" dirty="0">
              <a:latin typeface="Helvetica"/>
            </a:endParaRPr>
          </a:p>
        </p:txBody>
      </p:sp>
      <p:sp>
        <p:nvSpPr>
          <p:cNvPr id="16" name="TextBox 15"/>
          <p:cNvSpPr txBox="1">
            <a:spLocks noChangeArrowheads="1"/>
          </p:cNvSpPr>
          <p:nvPr/>
        </p:nvSpPr>
        <p:spPr bwMode="auto">
          <a:xfrm>
            <a:off x="3857620" y="4714884"/>
            <a:ext cx="2082226" cy="461665"/>
          </a:xfrm>
          <a:prstGeom prst="rect">
            <a:avLst/>
          </a:prstGeom>
          <a:noFill/>
          <a:ln w="9525">
            <a:noFill/>
            <a:miter lim="800000"/>
            <a:headEnd/>
            <a:tailEnd/>
          </a:ln>
        </p:spPr>
        <p:txBody>
          <a:bodyPr wrap="square">
            <a:spAutoFit/>
          </a:bodyPr>
          <a:lstStyle>
            <a:defPPr>
              <a:defRPr lang="zh-CN"/>
            </a:defPPr>
            <a:lvl1pPr>
              <a:defRPr sz="2400" b="1" kern="0">
                <a:solidFill>
                  <a:schemeClr val="accent6">
                    <a:lumMod val="75000"/>
                  </a:schemeClr>
                </a:solidFill>
              </a:defRPr>
            </a:lvl1pPr>
          </a:lstStyle>
          <a:p>
            <a:r>
              <a:rPr lang="en-US" altLang="zh-CN" dirty="0" smtClean="0">
                <a:latin typeface="Helvetica"/>
              </a:rPr>
              <a:t>connectivity</a:t>
            </a:r>
            <a:endParaRPr lang="zh-CN" altLang="en-US" dirty="0">
              <a:latin typeface="Helvetica"/>
            </a:endParaRPr>
          </a:p>
        </p:txBody>
      </p:sp>
      <p:pic>
        <p:nvPicPr>
          <p:cNvPr id="17" name="图片 11" descr="u=2135434136,2842514633&amp;fm=23&amp;gp=0.jpg">
            <a:hlinkClick r:id="rId4" action="ppaction://hlinkfile"/>
          </p:cNvPr>
          <p:cNvPicPr>
            <a:picLocks noChangeAspect="1"/>
          </p:cNvPicPr>
          <p:nvPr/>
        </p:nvPicPr>
        <p:blipFill>
          <a:blip r:embed="rId5"/>
          <a:srcRect/>
          <a:stretch>
            <a:fillRect/>
          </a:stretch>
        </p:blipFill>
        <p:spPr bwMode="auto">
          <a:xfrm>
            <a:off x="4014244" y="2183536"/>
            <a:ext cx="433388" cy="433387"/>
          </a:xfrm>
          <a:prstGeom prst="rect">
            <a:avLst/>
          </a:prstGeom>
          <a:noFill/>
          <a:ln w="9525">
            <a:noFill/>
            <a:miter lim="800000"/>
            <a:headEnd/>
            <a:tailEnd/>
          </a:ln>
        </p:spPr>
      </p:pic>
      <p:pic>
        <p:nvPicPr>
          <p:cNvPr id="18"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92014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913088" y="3318794"/>
            <a:ext cx="7345097" cy="867333"/>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2596404"/>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664545" y="3072013"/>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9" name="矩形 45"/>
          <p:cNvSpPr>
            <a:spLocks noChangeArrowheads="1"/>
          </p:cNvSpPr>
          <p:nvPr/>
        </p:nvSpPr>
        <p:spPr bwMode="auto">
          <a:xfrm>
            <a:off x="976945" y="1857364"/>
            <a:ext cx="7334126"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Can you find out the common point of these above missing words? </a:t>
            </a:r>
            <a:r>
              <a:rPr lang="en-US" altLang="zh-CN" sz="2400" dirty="0">
                <a:solidFill>
                  <a:sysClr val="windowText" lastClr="000000"/>
                </a:solidFill>
                <a:latin typeface="Helvetica"/>
                <a:ea typeface="方正舒体"/>
              </a:rPr>
              <a:t>(</a:t>
            </a:r>
            <a:r>
              <a:rPr lang="en-US" altLang="zh-CN" sz="2400" dirty="0" smtClean="0">
                <a:solidFill>
                  <a:sysClr val="windowText" lastClr="000000"/>
                </a:solidFill>
                <a:latin typeface="Helvetica"/>
                <a:ea typeface="方正舒体"/>
              </a:rPr>
              <a:t>Para.1)</a:t>
            </a:r>
            <a:endParaRPr lang="en-US" altLang="zh-CN" sz="2400" dirty="0">
              <a:solidFill>
                <a:sysClr val="windowText" lastClr="000000"/>
              </a:solidFill>
              <a:latin typeface="Helvetica"/>
              <a:ea typeface="方正舒体"/>
            </a:endParaRPr>
          </a:p>
        </p:txBody>
      </p:sp>
      <p:sp>
        <p:nvSpPr>
          <p:cNvPr id="2" name="TextBox 1"/>
          <p:cNvSpPr txBox="1"/>
          <p:nvPr/>
        </p:nvSpPr>
        <p:spPr>
          <a:xfrm>
            <a:off x="3143240" y="3525098"/>
            <a:ext cx="3286148" cy="451406"/>
          </a:xfrm>
          <a:prstGeom prst="rect">
            <a:avLst/>
          </a:prstGeom>
          <a:noFill/>
        </p:spPr>
        <p:txBody>
          <a:bodyPr wrap="square" rtlCol="0">
            <a:spAutoFit/>
          </a:bodyPr>
          <a:lstStyle/>
          <a:p>
            <a:pPr algn="ct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digital technology</a:t>
            </a:r>
            <a:endParaRPr lang="en-US" altLang="zh-CN" sz="2400" dirty="0">
              <a:solidFill>
                <a:sysClr val="windowText" lastClr="000000"/>
              </a:solidFill>
              <a:latin typeface="Helvetica"/>
              <a:ea typeface="方正舒体"/>
            </a:endParaRPr>
          </a:p>
        </p:txBody>
      </p:sp>
      <p:sp>
        <p:nvSpPr>
          <p:cNvPr id="10" name="矩形 9"/>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12" name="Picture 2"/>
          <p:cNvPicPr>
            <a:picLocks noChangeAspect="1" noChangeArrowheads="1"/>
          </p:cNvPicPr>
          <p:nvPr/>
        </p:nvPicPr>
        <p:blipFill>
          <a:blip r:embed="rId5" cstate="print"/>
          <a:srcRect/>
          <a:stretch>
            <a:fillRect/>
          </a:stretch>
        </p:blipFill>
        <p:spPr bwMode="auto">
          <a:xfrm>
            <a:off x="-3176" y="63484"/>
            <a:ext cx="4071119" cy="1150938"/>
          </a:xfrm>
          <a:prstGeom prst="rect">
            <a:avLst/>
          </a:prstGeom>
          <a:noFill/>
          <a:ln w="9525">
            <a:noFill/>
            <a:miter lim="800000"/>
            <a:headEnd/>
            <a:tailEnd/>
          </a:ln>
        </p:spPr>
      </p:pic>
      <p:sp>
        <p:nvSpPr>
          <p:cNvPr id="13" name="TextBox 12"/>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0" name="下箭头 19"/>
          <p:cNvSpPr/>
          <p:nvPr/>
        </p:nvSpPr>
        <p:spPr>
          <a:xfrm>
            <a:off x="4500562" y="4310917"/>
            <a:ext cx="357190" cy="57150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1" name="TextBox 20"/>
          <p:cNvSpPr txBox="1"/>
          <p:nvPr/>
        </p:nvSpPr>
        <p:spPr>
          <a:xfrm>
            <a:off x="1166125" y="4998207"/>
            <a:ext cx="7133684" cy="884345"/>
          </a:xfrm>
          <a:prstGeom prst="rect">
            <a:avLst/>
          </a:prstGeom>
          <a:noFill/>
        </p:spPr>
        <p:txBody>
          <a:bodyPr wrap="none" rtlCol="0">
            <a:spAutoFit/>
          </a:bodyPr>
          <a:lstStyle/>
          <a:p>
            <a:pPr algn="ctr">
              <a:lnSpc>
                <a:spcPts val="2800"/>
              </a:lnSpc>
              <a:spcBef>
                <a:spcPct val="20000"/>
              </a:spcBef>
              <a:buClr>
                <a:srgbClr val="D16349"/>
              </a:buClr>
              <a:buSzPct val="85000"/>
            </a:pPr>
            <a:r>
              <a:rPr lang="en-US" altLang="zh-CN" sz="2400" b="1" dirty="0" smtClean="0">
                <a:solidFill>
                  <a:sysClr val="windowText" lastClr="000000"/>
                </a:solidFill>
                <a:latin typeface="Helvetica"/>
                <a:ea typeface="方正舒体"/>
              </a:rPr>
              <a:t>Conclusion: </a:t>
            </a:r>
          </a:p>
          <a:p>
            <a:pPr algn="ct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college campus → transform into → digital campus</a:t>
            </a:r>
            <a:endParaRPr lang="zh-CN" altLang="en-US" sz="2400" dirty="0" smtClean="0">
              <a:solidFill>
                <a:sysClr val="windowText" lastClr="000000"/>
              </a:solidFill>
              <a:latin typeface="Helvetica"/>
              <a:ea typeface="方正舒体"/>
            </a:endParaRPr>
          </a:p>
        </p:txBody>
      </p:sp>
      <p:pic>
        <p:nvPicPr>
          <p:cNvPr id="14"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6168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par>
                          <p:cTn id="22" fill="hold">
                            <p:stCondLst>
                              <p:cond delay="500"/>
                            </p:stCondLst>
                            <p:childTnLst>
                              <p:par>
                                <p:cTn id="23" presetID="12" presetClass="entr" presetSubtype="1"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lide(fromTop)">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2" grpId="0"/>
      <p:bldP spid="20" grpId="0" animBg="1"/>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8596" y="2027871"/>
            <a:ext cx="8352928" cy="36871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 — (Para. __)</a:t>
            </a:r>
            <a:endParaRPr lang="en-US" altLang="zh-CN" sz="2400" b="1" dirty="0">
              <a:solidFill>
                <a:sysClr val="windowText" lastClr="000000"/>
              </a:solidFill>
              <a:latin typeface="Helvetica"/>
              <a:ea typeface="方正舒体"/>
            </a:endParaRPr>
          </a:p>
        </p:txBody>
      </p:sp>
      <p:sp>
        <p:nvSpPr>
          <p:cNvPr id="175118" name="Text Box 14"/>
          <p:cNvSpPr txBox="1">
            <a:spLocks noChangeArrowheads="1"/>
          </p:cNvSpPr>
          <p:nvPr/>
        </p:nvSpPr>
        <p:spPr bwMode="auto">
          <a:xfrm>
            <a:off x="3286682" y="1500174"/>
            <a:ext cx="428062"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a:rPr>
              <a:t>1</a:t>
            </a:r>
            <a:endParaRPr lang="en-US" altLang="zh-CN" sz="2400" b="1" dirty="0">
              <a:solidFill>
                <a:schemeClr val="accent6">
                  <a:lumMod val="75000"/>
                </a:schemeClr>
              </a:solidFill>
              <a:latin typeface="Helvetica"/>
              <a:ea typeface="方正舒体"/>
            </a:endParaRPr>
          </a:p>
        </p:txBody>
      </p:sp>
      <p:sp>
        <p:nvSpPr>
          <p:cNvPr id="2" name="TextBox 1"/>
          <p:cNvSpPr txBox="1"/>
          <p:nvPr/>
        </p:nvSpPr>
        <p:spPr>
          <a:xfrm>
            <a:off x="785786" y="3095218"/>
            <a:ext cx="6143668" cy="1717393"/>
          </a:xfrm>
          <a:prstGeom prst="rect">
            <a:avLst/>
          </a:prstGeom>
          <a:noFill/>
        </p:spPr>
        <p:txBody>
          <a:bodyPr wrap="square" rtlCol="0">
            <a:spAutoFit/>
          </a:bodyPr>
          <a:lstStyle/>
          <a:p>
            <a:pPr algn="just">
              <a:lnSpc>
                <a:spcPct val="110000"/>
              </a:lnSpc>
            </a:pPr>
            <a:r>
              <a:rPr lang="en-US" altLang="zh-CN" sz="2400" dirty="0" smtClean="0">
                <a:latin typeface="Helvetica"/>
              </a:rPr>
              <a:t>The college today is being transformed into _____________________ by a fleet of laptops, </a:t>
            </a:r>
            <a:r>
              <a:rPr lang="en-US" altLang="zh-CN" sz="2400" dirty="0" err="1" smtClean="0">
                <a:latin typeface="Helvetica"/>
              </a:rPr>
              <a:t>smartphones</a:t>
            </a:r>
            <a:r>
              <a:rPr lang="en-US" altLang="zh-CN" sz="2400" dirty="0" smtClean="0">
                <a:latin typeface="Helvetica"/>
              </a:rPr>
              <a:t> and Internet connection 24 hours a day.</a:t>
            </a:r>
            <a:endParaRPr lang="en-US" altLang="zh-CN" sz="2400" dirty="0">
              <a:latin typeface="Helvetica"/>
            </a:endParaRPr>
          </a:p>
        </p:txBody>
      </p:sp>
      <p:sp>
        <p:nvSpPr>
          <p:cNvPr id="26" name="矩形 25"/>
          <p:cNvSpPr/>
          <p:nvPr/>
        </p:nvSpPr>
        <p:spPr>
          <a:xfrm>
            <a:off x="173916" y="3467401"/>
            <a:ext cx="4898150" cy="461665"/>
          </a:xfrm>
          <a:prstGeom prst="rect">
            <a:avLst/>
          </a:prstGeom>
        </p:spPr>
        <p:txBody>
          <a:bodyPr wrap="square">
            <a:spAutoFit/>
          </a:bodyPr>
          <a:lstStyle/>
          <a:p>
            <a:pPr algn="ctr">
              <a:defRPr/>
            </a:pPr>
            <a:r>
              <a:rPr lang="en-US" altLang="zh-CN" sz="2400" dirty="0" smtClean="0">
                <a:solidFill>
                  <a:schemeClr val="accent6">
                    <a:lumMod val="75000"/>
                  </a:schemeClr>
                </a:solidFill>
                <a:latin typeface="Helvetica"/>
              </a:rPr>
              <a:t>a new age of electronics</a:t>
            </a:r>
            <a:endParaRPr lang="zh-CN" altLang="en-US" sz="2400" dirty="0">
              <a:solidFill>
                <a:schemeClr val="accent6">
                  <a:lumMod val="75000"/>
                </a:schemeClr>
              </a:solidFill>
              <a:latin typeface="Helvetica"/>
            </a:endParaRPr>
          </a:p>
        </p:txBody>
      </p:sp>
      <p:sp>
        <p:nvSpPr>
          <p:cNvPr id="13" name="矩形 12"/>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15"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16" name="TextBox 15"/>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02354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linds(horizontal)">
                                      <p:cBhvr>
                                        <p:cTn id="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9" name="矩形 45"/>
          <p:cNvSpPr>
            <a:spLocks noChangeArrowheads="1"/>
          </p:cNvSpPr>
          <p:nvPr/>
        </p:nvSpPr>
        <p:spPr bwMode="auto">
          <a:xfrm>
            <a:off x="500034" y="1404076"/>
            <a:ext cx="8072437"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How do students use new technologies in and out of class? (Para. 2)</a:t>
            </a:r>
            <a:endParaRPr lang="zh-CN" altLang="en-US" sz="2400" dirty="0">
              <a:solidFill>
                <a:sysClr val="windowText" lastClr="000000"/>
              </a:solidFill>
              <a:latin typeface="Helvetica"/>
              <a:ea typeface="方正舒体"/>
            </a:endParaRPr>
          </a:p>
        </p:txBody>
      </p:sp>
      <p:sp>
        <p:nvSpPr>
          <p:cNvPr id="25" name="矩形 24"/>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30" name="Picture 2"/>
          <p:cNvPicPr>
            <a:picLocks noChangeAspect="1" noChangeArrowheads="1"/>
          </p:cNvPicPr>
          <p:nvPr/>
        </p:nvPicPr>
        <p:blipFill>
          <a:blip r:embed="rId3" cstate="print"/>
          <a:srcRect/>
          <a:stretch>
            <a:fillRect/>
          </a:stretch>
        </p:blipFill>
        <p:spPr bwMode="auto">
          <a:xfrm>
            <a:off x="-3176" y="63484"/>
            <a:ext cx="4071119" cy="1150938"/>
          </a:xfrm>
          <a:prstGeom prst="rect">
            <a:avLst/>
          </a:prstGeom>
          <a:noFill/>
          <a:ln w="9525">
            <a:noFill/>
            <a:miter lim="800000"/>
            <a:headEnd/>
            <a:tailEnd/>
          </a:ln>
        </p:spPr>
      </p:pic>
      <p:sp>
        <p:nvSpPr>
          <p:cNvPr id="31" name="TextBox 30"/>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32" name="圆角矩形 31"/>
          <p:cNvSpPr/>
          <p:nvPr/>
        </p:nvSpPr>
        <p:spPr bwMode="auto">
          <a:xfrm>
            <a:off x="3333515" y="5429271"/>
            <a:ext cx="2714404" cy="928688"/>
          </a:xfrm>
          <a:prstGeom prst="round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2400" b="1" dirty="0">
                <a:solidFill>
                  <a:schemeClr val="bg1"/>
                </a:solidFill>
                <a:effectLst>
                  <a:glow rad="101600">
                    <a:schemeClr val="tx1">
                      <a:alpha val="60000"/>
                    </a:schemeClr>
                  </a:glow>
                </a:effectLst>
                <a:latin typeface="Helvetica"/>
                <a:ea typeface="方正舒体"/>
              </a:rPr>
              <a:t>Wireless Internet</a:t>
            </a:r>
            <a:endParaRPr lang="zh-CN" altLang="en-US" sz="2400" b="1" dirty="0">
              <a:solidFill>
                <a:schemeClr val="bg1"/>
              </a:solidFill>
              <a:effectLst>
                <a:glow rad="101600">
                  <a:schemeClr val="tx1">
                    <a:alpha val="60000"/>
                  </a:schemeClr>
                </a:glow>
              </a:effectLst>
              <a:latin typeface="Helvetica"/>
              <a:ea typeface="方正舒体"/>
            </a:endParaRPr>
          </a:p>
        </p:txBody>
      </p:sp>
      <p:cxnSp>
        <p:nvCxnSpPr>
          <p:cNvPr id="33" name="直接箭头连接符 32"/>
          <p:cNvCxnSpPr/>
          <p:nvPr/>
        </p:nvCxnSpPr>
        <p:spPr bwMode="auto">
          <a:xfrm rot="10800000">
            <a:off x="2547766" y="4143396"/>
            <a:ext cx="1357202" cy="121443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4" name="圆角矩形 33"/>
          <p:cNvSpPr/>
          <p:nvPr/>
        </p:nvSpPr>
        <p:spPr bwMode="auto">
          <a:xfrm>
            <a:off x="214282" y="2524504"/>
            <a:ext cx="2772000" cy="14760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en-US" altLang="zh-CN" sz="2400" b="1" dirty="0">
                <a:solidFill>
                  <a:sysClr val="windowText" lastClr="000000"/>
                </a:solidFill>
                <a:latin typeface="Helvetica"/>
                <a:ea typeface="方正舒体"/>
              </a:rPr>
              <a:t>take notes or send instant-messages with laptops</a:t>
            </a:r>
            <a:endParaRPr lang="zh-CN" altLang="en-US" sz="2400" b="1" dirty="0">
              <a:solidFill>
                <a:sysClr val="windowText" lastClr="000000"/>
              </a:solidFill>
              <a:latin typeface="Helvetica"/>
              <a:ea typeface="方正舒体"/>
            </a:endParaRPr>
          </a:p>
        </p:txBody>
      </p:sp>
      <p:cxnSp>
        <p:nvCxnSpPr>
          <p:cNvPr id="35" name="直接箭头连接符 34"/>
          <p:cNvCxnSpPr/>
          <p:nvPr/>
        </p:nvCxnSpPr>
        <p:spPr bwMode="auto">
          <a:xfrm rot="5400000" flipH="1" flipV="1">
            <a:off x="4118417" y="4714102"/>
            <a:ext cx="1285875"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6" name="圆角矩形 35"/>
          <p:cNvSpPr/>
          <p:nvPr/>
        </p:nvSpPr>
        <p:spPr bwMode="auto">
          <a:xfrm>
            <a:off x="3225832" y="2524370"/>
            <a:ext cx="2663825" cy="14760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en-US" altLang="zh-CN" sz="2400" b="1" dirty="0">
                <a:solidFill>
                  <a:sysClr val="windowText" lastClr="000000"/>
                </a:solidFill>
                <a:latin typeface="Helvetica"/>
                <a:ea typeface="方正舒体"/>
              </a:rPr>
              <a:t>make calls with </a:t>
            </a:r>
            <a:r>
              <a:rPr lang="en-US" altLang="zh-CN" sz="2400" b="1" dirty="0" err="1">
                <a:solidFill>
                  <a:sysClr val="windowText" lastClr="000000"/>
                </a:solidFill>
                <a:latin typeface="Helvetica"/>
                <a:ea typeface="方正舒体"/>
              </a:rPr>
              <a:t>cellphones</a:t>
            </a:r>
            <a:endParaRPr lang="zh-CN" altLang="en-US" sz="2400" b="1" dirty="0">
              <a:solidFill>
                <a:sysClr val="windowText" lastClr="000000"/>
              </a:solidFill>
              <a:latin typeface="Helvetica"/>
              <a:ea typeface="方正舒体"/>
            </a:endParaRPr>
          </a:p>
        </p:txBody>
      </p:sp>
      <p:cxnSp>
        <p:nvCxnSpPr>
          <p:cNvPr id="37" name="直接箭头连接符 36"/>
          <p:cNvCxnSpPr/>
          <p:nvPr/>
        </p:nvCxnSpPr>
        <p:spPr bwMode="auto">
          <a:xfrm flipV="1">
            <a:off x="5619329" y="4143396"/>
            <a:ext cx="1285770" cy="121443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8" name="圆角矩形 37"/>
          <p:cNvSpPr/>
          <p:nvPr/>
        </p:nvSpPr>
        <p:spPr bwMode="auto">
          <a:xfrm>
            <a:off x="6097016" y="2522888"/>
            <a:ext cx="2808000" cy="14760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altLang="zh-CN" sz="2400" b="1" dirty="0">
                <a:solidFill>
                  <a:sysClr val="windowText" lastClr="000000"/>
                </a:solidFill>
                <a:latin typeface="Helvetica"/>
                <a:ea typeface="方正舒体"/>
              </a:rPr>
              <a:t>enjoy music </a:t>
            </a:r>
            <a:r>
              <a:rPr lang="en-US" altLang="zh-CN" sz="2400" b="1" dirty="0" smtClean="0">
                <a:solidFill>
                  <a:sysClr val="windowText" lastClr="000000"/>
                </a:solidFill>
                <a:latin typeface="Helvetica"/>
                <a:ea typeface="方正舒体"/>
              </a:rPr>
              <a:t>with iPods </a:t>
            </a:r>
            <a:r>
              <a:rPr lang="en-US" altLang="zh-CN" sz="2400" b="1" dirty="0">
                <a:solidFill>
                  <a:sysClr val="windowText" lastClr="000000"/>
                </a:solidFill>
                <a:latin typeface="Helvetica"/>
                <a:ea typeface="方正舒体"/>
              </a:rPr>
              <a:t>wherever they go</a:t>
            </a:r>
            <a:endParaRPr lang="zh-CN" altLang="en-US" sz="2400" b="1" dirty="0">
              <a:solidFill>
                <a:sysClr val="windowText" lastClr="000000"/>
              </a:solidFill>
              <a:latin typeface="Helvetica"/>
              <a:ea typeface="方正舒体"/>
            </a:endParaRPr>
          </a:p>
        </p:txBody>
      </p:sp>
      <p:pic>
        <p:nvPicPr>
          <p:cNvPr id="13"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14863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ox(i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slide(fromBottom)">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slide(fromBottom)">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par>
                          <p:cTn id="31" fill="hold">
                            <p:stCondLst>
                              <p:cond delay="500"/>
                            </p:stCondLst>
                            <p:childTnLst>
                              <p:par>
                                <p:cTn id="32" presetID="12" presetClass="entr" presetSubtype="4"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slide(fromBottom)">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6" grpId="0" animBg="1"/>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24" name="Picture 2"/>
          <p:cNvPicPr>
            <a:picLocks noChangeAspect="1" noChangeArrowheads="1"/>
          </p:cNvPicPr>
          <p:nvPr/>
        </p:nvPicPr>
        <p:blipFill>
          <a:blip r:embed="rId3" cstate="print"/>
          <a:srcRect/>
          <a:stretch>
            <a:fillRect/>
          </a:stretch>
        </p:blipFill>
        <p:spPr bwMode="auto">
          <a:xfrm>
            <a:off x="-3176" y="63484"/>
            <a:ext cx="4071119" cy="1150938"/>
          </a:xfrm>
          <a:prstGeom prst="rect">
            <a:avLst/>
          </a:prstGeom>
          <a:noFill/>
          <a:ln w="9525">
            <a:noFill/>
            <a:miter lim="800000"/>
            <a:headEnd/>
            <a:tailEnd/>
          </a:ln>
        </p:spPr>
      </p:pic>
      <p:sp>
        <p:nvSpPr>
          <p:cNvPr id="25" name="TextBox 24"/>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5" name="圆角矩形 14"/>
          <p:cNvSpPr/>
          <p:nvPr/>
        </p:nvSpPr>
        <p:spPr>
          <a:xfrm>
            <a:off x="913087" y="3318793"/>
            <a:ext cx="7380000" cy="208800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3528" y="2596404"/>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5" action="ppaction://hlinksldjump"/>
          </p:cNvPr>
          <p:cNvSpPr txBox="1"/>
          <p:nvPr/>
        </p:nvSpPr>
        <p:spPr>
          <a:xfrm>
            <a:off x="664545" y="3072013"/>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7" name="矩形 45"/>
          <p:cNvSpPr>
            <a:spLocks noChangeArrowheads="1"/>
          </p:cNvSpPr>
          <p:nvPr/>
        </p:nvSpPr>
        <p:spPr bwMode="auto">
          <a:xfrm>
            <a:off x="664545" y="1785926"/>
            <a:ext cx="8050859"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How do students feel about wireless Internet access? (Para. 4)</a:t>
            </a:r>
            <a:endParaRPr lang="en-US" altLang="zh-CN" sz="2400" dirty="0">
              <a:solidFill>
                <a:sysClr val="windowText" lastClr="000000"/>
              </a:solidFill>
              <a:latin typeface="Helvetica"/>
              <a:ea typeface="方正舒体"/>
            </a:endParaRPr>
          </a:p>
        </p:txBody>
      </p:sp>
      <p:sp>
        <p:nvSpPr>
          <p:cNvPr id="28" name="TextBox 27"/>
          <p:cNvSpPr txBox="1"/>
          <p:nvPr/>
        </p:nvSpPr>
        <p:spPr>
          <a:xfrm>
            <a:off x="1214414" y="3714752"/>
            <a:ext cx="6786610" cy="1243417"/>
          </a:xfrm>
          <a:prstGeom prst="rect">
            <a:avLst/>
          </a:prstGeom>
          <a:noFill/>
        </p:spPr>
        <p:txBody>
          <a:bodyPr wrap="square" rtlCol="0">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“I always feel like I have ___________________ </a:t>
            </a:r>
          </a:p>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_______________― in class and out of class,” says one biology major.</a:t>
            </a:r>
            <a:endParaRPr lang="en-US" altLang="zh-CN" sz="2400" dirty="0">
              <a:solidFill>
                <a:sysClr val="windowText" lastClr="000000"/>
              </a:solidFill>
              <a:latin typeface="Helvetica"/>
              <a:ea typeface="方正舒体"/>
            </a:endParaRPr>
          </a:p>
        </p:txBody>
      </p:sp>
      <p:sp>
        <p:nvSpPr>
          <p:cNvPr id="30" name="TextBox 29"/>
          <p:cNvSpPr txBox="1">
            <a:spLocks noChangeArrowheads="1"/>
          </p:cNvSpPr>
          <p:nvPr/>
        </p:nvSpPr>
        <p:spPr bwMode="auto">
          <a:xfrm>
            <a:off x="1428728" y="3703474"/>
            <a:ext cx="5786478" cy="880626"/>
          </a:xfrm>
          <a:prstGeom prst="rect">
            <a:avLst/>
          </a:prstGeom>
          <a:noFill/>
          <a:ln w="9525">
            <a:noFill/>
            <a:miter lim="800000"/>
            <a:headEnd/>
            <a:tailEnd/>
          </a:ln>
        </p:spPr>
        <p:txBody>
          <a:bodyPr wrap="square">
            <a:spAutoFit/>
          </a:bodyPr>
          <a:lstStyle/>
          <a:p>
            <a:pPr algn="just">
              <a:lnSpc>
                <a:spcPts val="3200"/>
              </a:lnSpc>
            </a:pPr>
            <a:r>
              <a:rPr lang="en-US" altLang="zh-CN" sz="2400" b="1" dirty="0" smtClean="0">
                <a:solidFill>
                  <a:sysClr val="windowText" lastClr="000000"/>
                </a:solidFill>
                <a:latin typeface="Helvetica"/>
                <a:ea typeface="方正舒体"/>
              </a:rPr>
              <a:t>                                             </a:t>
            </a:r>
            <a:r>
              <a:rPr lang="en-US" altLang="zh-CN" sz="2400" b="1" dirty="0" smtClean="0">
                <a:solidFill>
                  <a:schemeClr val="accent6">
                    <a:lumMod val="75000"/>
                  </a:schemeClr>
                </a:solidFill>
                <a:latin typeface="Helvetica"/>
              </a:rPr>
              <a:t>a means of communication</a:t>
            </a:r>
            <a:endParaRPr lang="zh-CN" altLang="en-US" sz="2400" b="1" dirty="0" smtClean="0">
              <a:solidFill>
                <a:schemeClr val="accent6">
                  <a:lumMod val="75000"/>
                </a:schemeClr>
              </a:solidFill>
              <a:latin typeface="Helvetica"/>
            </a:endParaRPr>
          </a:p>
        </p:txBody>
      </p:sp>
      <p:pic>
        <p:nvPicPr>
          <p:cNvPr id="11"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78556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6" grpId="0"/>
      <p:bldP spid="27" grpId="0"/>
      <p:bldP spid="28"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3" name="Picture 2"/>
          <p:cNvPicPr>
            <a:picLocks noChangeAspect="1" noChangeArrowheads="1"/>
          </p:cNvPicPr>
          <p:nvPr/>
        </p:nvPicPr>
        <p:blipFill>
          <a:blip r:embed="rId2" cstate="print"/>
          <a:srcRect/>
          <a:stretch>
            <a:fillRect/>
          </a:stretch>
        </p:blipFill>
        <p:spPr bwMode="auto">
          <a:xfrm>
            <a:off x="-3176" y="63484"/>
            <a:ext cx="4071119" cy="1150938"/>
          </a:xfrm>
          <a:prstGeom prst="rect">
            <a:avLst/>
          </a:prstGeom>
          <a:noFill/>
          <a:ln w="9525">
            <a:noFill/>
            <a:miter lim="800000"/>
            <a:headEnd/>
            <a:tailEnd/>
          </a:ln>
        </p:spPr>
      </p:pic>
      <p:sp>
        <p:nvSpPr>
          <p:cNvPr id="4" name="TextBox 3"/>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8" name="矩形 45"/>
          <p:cNvSpPr>
            <a:spLocks noChangeArrowheads="1"/>
          </p:cNvSpPr>
          <p:nvPr/>
        </p:nvSpPr>
        <p:spPr bwMode="auto">
          <a:xfrm>
            <a:off x="500034" y="1643050"/>
            <a:ext cx="8050859"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Can you supply some specific examples on how the teachers and students use new technology? (Para. 5)</a:t>
            </a:r>
          </a:p>
        </p:txBody>
      </p:sp>
      <p:cxnSp>
        <p:nvCxnSpPr>
          <p:cNvPr id="12" name="直接连接符 11"/>
          <p:cNvCxnSpPr/>
          <p:nvPr/>
        </p:nvCxnSpPr>
        <p:spPr bwMode="auto">
          <a:xfrm>
            <a:off x="847725" y="4621209"/>
            <a:ext cx="803275" cy="365125"/>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auto">
          <a:xfrm rot="16200000" flipV="1">
            <a:off x="6960394" y="3526628"/>
            <a:ext cx="766763" cy="663575"/>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auto">
          <a:xfrm>
            <a:off x="6646863" y="4059234"/>
            <a:ext cx="1101725" cy="365125"/>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5" name="矩形 7"/>
          <p:cNvSpPr>
            <a:spLocks noChangeArrowheads="1"/>
          </p:cNvSpPr>
          <p:nvPr/>
        </p:nvSpPr>
        <p:spPr bwMode="auto">
          <a:xfrm>
            <a:off x="3871913" y="3000372"/>
            <a:ext cx="4270298" cy="511175"/>
          </a:xfrm>
          <a:prstGeom prst="roundRect">
            <a:avLst/>
          </a:prstGeom>
          <a:solidFill>
            <a:srgbClr val="92D050"/>
          </a:solidFill>
          <a:ln>
            <a:noFill/>
          </a:ln>
          <a:effectLst>
            <a:outerShdw blurRad="50800" dist="38100" dir="2700000" algn="tl" rotWithShape="0">
              <a:prstClr val="black">
                <a:alpha val="40000"/>
              </a:prstClr>
            </a:outerShdw>
          </a:effectLst>
          <a:extLst/>
        </p:spPr>
        <p:txBody>
          <a:bodyPr anchor="ctr"/>
          <a:lstStyle/>
          <a:p>
            <a:pPr algn="ctr" fontAlgn="auto">
              <a:spcBef>
                <a:spcPts val="0"/>
              </a:spcBef>
              <a:spcAft>
                <a:spcPts val="0"/>
              </a:spcAft>
              <a:defRPr/>
            </a:pPr>
            <a:r>
              <a:rPr lang="en-US" altLang="zh-CN" sz="2400" b="1" dirty="0" smtClean="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practice the foreign </a:t>
            </a: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language</a:t>
            </a:r>
            <a:endParaRPr lang="zh-CN" altLang="en-US" sz="2400" b="1" dirty="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endParaRPr>
          </a:p>
        </p:txBody>
      </p:sp>
      <p:sp>
        <p:nvSpPr>
          <p:cNvPr id="16" name="矩形 8"/>
          <p:cNvSpPr>
            <a:spLocks noChangeArrowheads="1"/>
          </p:cNvSpPr>
          <p:nvPr/>
        </p:nvSpPr>
        <p:spPr bwMode="auto">
          <a:xfrm>
            <a:off x="4267200" y="3803647"/>
            <a:ext cx="2376488" cy="511175"/>
          </a:xfrm>
          <a:prstGeom prst="roundRect">
            <a:avLst/>
          </a:prstGeom>
          <a:solidFill>
            <a:schemeClr val="accent4">
              <a:lumMod val="60000"/>
              <a:lumOff val="40000"/>
            </a:schemeClr>
          </a:solidFill>
          <a:ln>
            <a:noFill/>
          </a:ln>
          <a:effectLst>
            <a:outerShdw blurRad="50800" dist="38100" dir="2700000" algn="tl" rotWithShape="0">
              <a:prstClr val="black">
                <a:alpha val="40000"/>
              </a:prstClr>
            </a:outerShdw>
          </a:effectLst>
          <a:extLst/>
        </p:spPr>
        <p:txBody>
          <a:bodyPr wrap="none" anchor="ctr"/>
          <a:lstStyle/>
          <a:p>
            <a:pPr algn="ctr" fontAlgn="auto">
              <a:spcBef>
                <a:spcPts val="0"/>
              </a:spcBef>
              <a:spcAft>
                <a:spcPts val="0"/>
              </a:spcAft>
              <a:defRPr/>
            </a:pP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record scripts</a:t>
            </a:r>
            <a:endParaRPr lang="zh-CN" altLang="en-US" sz="2400" b="1" dirty="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endParaRPr>
          </a:p>
        </p:txBody>
      </p:sp>
      <p:sp>
        <p:nvSpPr>
          <p:cNvPr id="17" name="矩形 18"/>
          <p:cNvSpPr>
            <a:spLocks noChangeArrowheads="1"/>
          </p:cNvSpPr>
          <p:nvPr/>
        </p:nvSpPr>
        <p:spPr bwMode="auto">
          <a:xfrm>
            <a:off x="4090988" y="4606922"/>
            <a:ext cx="2447925" cy="511175"/>
          </a:xfrm>
          <a:prstGeom prst="roundRect">
            <a:avLst/>
          </a:prstGeom>
          <a:solidFill>
            <a:schemeClr val="accent6">
              <a:lumMod val="75000"/>
            </a:schemeClr>
          </a:solidFill>
          <a:ln>
            <a:noFill/>
          </a:ln>
          <a:effectLst>
            <a:outerShdw blurRad="50800" dist="38100" dir="2700000" algn="tl" rotWithShape="0">
              <a:prstClr val="black">
                <a:alpha val="40000"/>
              </a:prstClr>
            </a:outerShdw>
          </a:effectLst>
          <a:extLst/>
        </p:spPr>
        <p:txBody>
          <a:bodyPr wrap="none" anchor="ctr"/>
          <a:lstStyle/>
          <a:p>
            <a:pPr algn="ctr" fontAlgn="auto">
              <a:spcBef>
                <a:spcPts val="0"/>
              </a:spcBef>
              <a:spcAft>
                <a:spcPts val="0"/>
              </a:spcAft>
              <a:defRPr/>
            </a:pP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analyze music</a:t>
            </a:r>
            <a:endParaRPr lang="zh-CN" altLang="en-US" sz="2400" b="1" dirty="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endParaRPr>
          </a:p>
        </p:txBody>
      </p:sp>
      <p:cxnSp>
        <p:nvCxnSpPr>
          <p:cNvPr id="18" name="直接连接符 17"/>
          <p:cNvCxnSpPr/>
          <p:nvPr/>
        </p:nvCxnSpPr>
        <p:spPr bwMode="auto">
          <a:xfrm flipV="1">
            <a:off x="6619875" y="4424359"/>
            <a:ext cx="1128713" cy="474663"/>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9" name="矩形 17"/>
          <p:cNvSpPr>
            <a:spLocks noChangeArrowheads="1"/>
          </p:cNvSpPr>
          <p:nvPr/>
        </p:nvSpPr>
        <p:spPr bwMode="auto">
          <a:xfrm>
            <a:off x="3360738" y="5410197"/>
            <a:ext cx="4067175" cy="511175"/>
          </a:xfrm>
          <a:prstGeom prst="roundRect">
            <a:avLst/>
          </a:prstGeom>
          <a:solidFill>
            <a:srgbClr val="FFCC00"/>
          </a:solidFill>
          <a:ln>
            <a:noFill/>
          </a:ln>
          <a:effectLst>
            <a:outerShdw blurRad="50800" dist="38100" dir="2700000" algn="tl" rotWithShape="0">
              <a:prstClr val="black">
                <a:alpha val="40000"/>
              </a:prstClr>
            </a:outerShdw>
          </a:effectLst>
          <a:extLst/>
        </p:spPr>
        <p:txBody>
          <a:bodyPr anchor="ctr"/>
          <a:lstStyle/>
          <a:p>
            <a:pPr algn="ctr" fontAlgn="auto">
              <a:spcBef>
                <a:spcPts val="0"/>
              </a:spcBef>
              <a:spcAft>
                <a:spcPts val="0"/>
              </a:spcAft>
              <a:defRPr/>
            </a:pP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record their own radio shows</a:t>
            </a:r>
          </a:p>
        </p:txBody>
      </p:sp>
      <p:cxnSp>
        <p:nvCxnSpPr>
          <p:cNvPr id="20" name="直接连接符 19"/>
          <p:cNvCxnSpPr/>
          <p:nvPr/>
        </p:nvCxnSpPr>
        <p:spPr bwMode="auto">
          <a:xfrm flipV="1">
            <a:off x="6902450" y="4679947"/>
            <a:ext cx="700088" cy="650875"/>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auto">
          <a:xfrm flipV="1">
            <a:off x="827088" y="3730622"/>
            <a:ext cx="857250" cy="676275"/>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2" name="矩形 7"/>
          <p:cNvSpPr>
            <a:spLocks noChangeArrowheads="1"/>
          </p:cNvSpPr>
          <p:nvPr/>
        </p:nvSpPr>
        <p:spPr bwMode="auto">
          <a:xfrm>
            <a:off x="1651000" y="3475034"/>
            <a:ext cx="1908175" cy="511175"/>
          </a:xfrm>
          <a:prstGeom prst="roundRect">
            <a:avLst/>
          </a:prstGeom>
          <a:solidFill>
            <a:srgbClr val="92D050"/>
          </a:solidFill>
          <a:ln>
            <a:noFill/>
          </a:ln>
          <a:effectLst>
            <a:outerShdw blurRad="50800" dist="38100" dir="2700000" algn="tl" rotWithShape="0">
              <a:prstClr val="black">
                <a:alpha val="40000"/>
              </a:prstClr>
            </a:outerShdw>
          </a:effectLst>
          <a:extLst/>
        </p:spPr>
        <p:txBody>
          <a:bodyPr anchor="ctr"/>
          <a:lstStyle/>
          <a:p>
            <a:pPr algn="ctr" fontAlgn="auto">
              <a:spcBef>
                <a:spcPts val="0"/>
              </a:spcBef>
              <a:spcAft>
                <a:spcPts val="0"/>
              </a:spcAft>
              <a:defRPr/>
            </a:pP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tape lectures</a:t>
            </a:r>
            <a:endParaRPr lang="zh-CN" altLang="en-US" sz="2400" b="1" dirty="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endParaRPr>
          </a:p>
        </p:txBody>
      </p:sp>
      <p:sp>
        <p:nvSpPr>
          <p:cNvPr id="25" name="矩形 18"/>
          <p:cNvSpPr>
            <a:spLocks noChangeArrowheads="1"/>
          </p:cNvSpPr>
          <p:nvPr/>
        </p:nvSpPr>
        <p:spPr bwMode="auto">
          <a:xfrm>
            <a:off x="1700213" y="4764084"/>
            <a:ext cx="1728787" cy="511175"/>
          </a:xfrm>
          <a:prstGeom prst="roundRect">
            <a:avLst/>
          </a:prstGeom>
          <a:solidFill>
            <a:schemeClr val="accent6">
              <a:lumMod val="75000"/>
            </a:schemeClr>
          </a:solidFill>
          <a:ln>
            <a:noFill/>
          </a:ln>
          <a:effectLst>
            <a:outerShdw blurRad="50800" dist="38100" dir="2700000" algn="tl" rotWithShape="0">
              <a:prstClr val="black">
                <a:alpha val="40000"/>
              </a:prstClr>
            </a:outerShdw>
          </a:effectLst>
          <a:extLst/>
        </p:spPr>
        <p:txBody>
          <a:bodyPr wrap="none" anchor="ctr"/>
          <a:lstStyle/>
          <a:p>
            <a:pPr algn="ctr" fontAlgn="auto">
              <a:spcBef>
                <a:spcPts val="0"/>
              </a:spcBef>
              <a:spcAft>
                <a:spcPts val="0"/>
              </a:spcAft>
              <a:defRPr/>
            </a:pP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post online</a:t>
            </a:r>
            <a:endParaRPr lang="zh-CN" altLang="en-US" sz="2400" b="1" dirty="0">
              <a:solidFill>
                <a:schemeClr val="bg1"/>
              </a:solidFill>
              <a:effectLst>
                <a:glow rad="101600">
                  <a:schemeClr val="tx1">
                    <a:alpha val="60000"/>
                  </a:schemeClr>
                </a:glow>
                <a:outerShdw blurRad="38100" dist="38100" dir="2700000" algn="tl">
                  <a:srgbClr val="000000">
                    <a:alpha val="43137"/>
                  </a:srgbClr>
                </a:outerShdw>
              </a:effectLst>
              <a:latin typeface="Times New Roman" pitchFamily="18" charset="0"/>
              <a:ea typeface="华文中宋" pitchFamily="2" charset="-122"/>
              <a:cs typeface="Times New Roman" pitchFamily="18" charset="0"/>
            </a:endParaRPr>
          </a:p>
        </p:txBody>
      </p:sp>
      <p:grpSp>
        <p:nvGrpSpPr>
          <p:cNvPr id="30" name="组合 29"/>
          <p:cNvGrpSpPr/>
          <p:nvPr/>
        </p:nvGrpSpPr>
        <p:grpSpPr>
          <a:xfrm>
            <a:off x="12956" y="3517927"/>
            <a:ext cx="1415772" cy="2730192"/>
            <a:chOff x="12956" y="3517927"/>
            <a:chExt cx="1415772" cy="2730192"/>
          </a:xfrm>
        </p:grpSpPr>
        <p:sp>
          <p:nvSpPr>
            <p:cNvPr id="23" name="Freeform 5"/>
            <p:cNvSpPr>
              <a:spLocks/>
            </p:cNvSpPr>
            <p:nvPr/>
          </p:nvSpPr>
          <p:spPr bwMode="gray">
            <a:xfrm flipH="1">
              <a:off x="287338" y="3517927"/>
              <a:ext cx="1103580" cy="2330450"/>
            </a:xfrm>
            <a:custGeom>
              <a:avLst/>
              <a:gdLst/>
              <a:ahLst/>
              <a:cxnLst>
                <a:cxn ang="0">
                  <a:pos x="682" y="350"/>
                </a:cxn>
                <a:cxn ang="0">
                  <a:pos x="720" y="242"/>
                </a:cxn>
                <a:cxn ang="0">
                  <a:pos x="660" y="39"/>
                </a:cxn>
                <a:cxn ang="0">
                  <a:pos x="409" y="118"/>
                </a:cxn>
                <a:cxn ang="0">
                  <a:pos x="330" y="348"/>
                </a:cxn>
                <a:cxn ang="0">
                  <a:pos x="319" y="450"/>
                </a:cxn>
                <a:cxn ang="0">
                  <a:pos x="42" y="826"/>
                </a:cxn>
                <a:cxn ang="0">
                  <a:pos x="126" y="994"/>
                </a:cxn>
                <a:cxn ang="0">
                  <a:pos x="397" y="1105"/>
                </a:cxn>
                <a:cxn ang="0">
                  <a:pos x="126" y="879"/>
                </a:cxn>
                <a:cxn ang="0">
                  <a:pos x="348" y="655"/>
                </a:cxn>
                <a:cxn ang="0">
                  <a:pos x="480" y="957"/>
                </a:cxn>
                <a:cxn ang="0">
                  <a:pos x="336" y="1212"/>
                </a:cxn>
                <a:cxn ang="0">
                  <a:pos x="343" y="1683"/>
                </a:cxn>
                <a:cxn ang="0">
                  <a:pos x="462" y="2019"/>
                </a:cxn>
                <a:cxn ang="0">
                  <a:pos x="427" y="2716"/>
                </a:cxn>
                <a:cxn ang="0">
                  <a:pos x="354" y="2784"/>
                </a:cxn>
                <a:cxn ang="0">
                  <a:pos x="376" y="3013"/>
                </a:cxn>
                <a:cxn ang="0">
                  <a:pos x="402" y="2959"/>
                </a:cxn>
                <a:cxn ang="0">
                  <a:pos x="430" y="2925"/>
                </a:cxn>
                <a:cxn ang="0">
                  <a:pos x="628" y="3094"/>
                </a:cxn>
                <a:cxn ang="0">
                  <a:pos x="636" y="3036"/>
                </a:cxn>
                <a:cxn ang="0">
                  <a:pos x="604" y="2913"/>
                </a:cxn>
                <a:cxn ang="0">
                  <a:pos x="619" y="2146"/>
                </a:cxn>
                <a:cxn ang="0">
                  <a:pos x="639" y="1968"/>
                </a:cxn>
                <a:cxn ang="0">
                  <a:pos x="724" y="1692"/>
                </a:cxn>
                <a:cxn ang="0">
                  <a:pos x="772" y="1138"/>
                </a:cxn>
                <a:cxn ang="0">
                  <a:pos x="712" y="816"/>
                </a:cxn>
                <a:cxn ang="0">
                  <a:pos x="820" y="934"/>
                </a:cxn>
                <a:cxn ang="0">
                  <a:pos x="1060" y="838"/>
                </a:cxn>
                <a:cxn ang="0">
                  <a:pos x="1314" y="592"/>
                </a:cxn>
                <a:cxn ang="0">
                  <a:pos x="1414" y="445"/>
                </a:cxn>
                <a:cxn ang="0">
                  <a:pos x="1288" y="501"/>
                </a:cxn>
                <a:cxn ang="0">
                  <a:pos x="1234" y="445"/>
                </a:cxn>
                <a:cxn ang="0">
                  <a:pos x="1167" y="573"/>
                </a:cxn>
                <a:cxn ang="0">
                  <a:pos x="775" y="607"/>
                </a:cxn>
                <a:cxn ang="0">
                  <a:pos x="664" y="439"/>
                </a:cxn>
                <a:cxn ang="0">
                  <a:pos x="609" y="378"/>
                </a:cxn>
              </a:cxnLst>
              <a:rect l="0" t="0" r="r" b="b"/>
              <a:pathLst>
                <a:path w="1416" h="3094">
                  <a:moveTo>
                    <a:pt x="609" y="378"/>
                  </a:moveTo>
                  <a:cubicBezTo>
                    <a:pt x="609" y="378"/>
                    <a:pt x="645" y="364"/>
                    <a:pt x="682" y="350"/>
                  </a:cubicBezTo>
                  <a:cubicBezTo>
                    <a:pt x="672" y="314"/>
                    <a:pt x="692" y="278"/>
                    <a:pt x="692" y="278"/>
                  </a:cubicBezTo>
                  <a:cubicBezTo>
                    <a:pt x="698" y="260"/>
                    <a:pt x="715" y="264"/>
                    <a:pt x="720" y="242"/>
                  </a:cubicBezTo>
                  <a:cubicBezTo>
                    <a:pt x="746" y="212"/>
                    <a:pt x="730" y="180"/>
                    <a:pt x="720" y="146"/>
                  </a:cubicBezTo>
                  <a:cubicBezTo>
                    <a:pt x="732" y="106"/>
                    <a:pt x="703" y="61"/>
                    <a:pt x="660" y="39"/>
                  </a:cubicBezTo>
                  <a:cubicBezTo>
                    <a:pt x="617" y="10"/>
                    <a:pt x="531" y="0"/>
                    <a:pt x="483" y="16"/>
                  </a:cubicBezTo>
                  <a:cubicBezTo>
                    <a:pt x="435" y="32"/>
                    <a:pt x="422" y="83"/>
                    <a:pt x="409" y="118"/>
                  </a:cubicBezTo>
                  <a:lnTo>
                    <a:pt x="384" y="223"/>
                  </a:lnTo>
                  <a:cubicBezTo>
                    <a:pt x="384" y="223"/>
                    <a:pt x="376" y="324"/>
                    <a:pt x="330" y="348"/>
                  </a:cubicBezTo>
                  <a:cubicBezTo>
                    <a:pt x="386" y="358"/>
                    <a:pt x="415" y="391"/>
                    <a:pt x="415" y="391"/>
                  </a:cubicBezTo>
                  <a:lnTo>
                    <a:pt x="319" y="450"/>
                  </a:lnTo>
                  <a:lnTo>
                    <a:pt x="244" y="550"/>
                  </a:lnTo>
                  <a:lnTo>
                    <a:pt x="42" y="826"/>
                  </a:lnTo>
                  <a:cubicBezTo>
                    <a:pt x="2" y="886"/>
                    <a:pt x="0" y="892"/>
                    <a:pt x="4" y="907"/>
                  </a:cubicBezTo>
                  <a:cubicBezTo>
                    <a:pt x="8" y="922"/>
                    <a:pt x="70" y="943"/>
                    <a:pt x="126" y="994"/>
                  </a:cubicBezTo>
                  <a:lnTo>
                    <a:pt x="368" y="1150"/>
                  </a:lnTo>
                  <a:lnTo>
                    <a:pt x="397" y="1105"/>
                  </a:lnTo>
                  <a:lnTo>
                    <a:pt x="265" y="1008"/>
                  </a:lnTo>
                  <a:lnTo>
                    <a:pt x="126" y="879"/>
                  </a:lnTo>
                  <a:lnTo>
                    <a:pt x="147" y="841"/>
                  </a:lnTo>
                  <a:cubicBezTo>
                    <a:pt x="147" y="841"/>
                    <a:pt x="247" y="748"/>
                    <a:pt x="348" y="655"/>
                  </a:cubicBezTo>
                  <a:cubicBezTo>
                    <a:pt x="384" y="708"/>
                    <a:pt x="404" y="724"/>
                    <a:pt x="426" y="774"/>
                  </a:cubicBezTo>
                  <a:cubicBezTo>
                    <a:pt x="448" y="824"/>
                    <a:pt x="484" y="902"/>
                    <a:pt x="480" y="957"/>
                  </a:cubicBezTo>
                  <a:lnTo>
                    <a:pt x="399" y="1102"/>
                  </a:lnTo>
                  <a:lnTo>
                    <a:pt x="336" y="1212"/>
                  </a:lnTo>
                  <a:cubicBezTo>
                    <a:pt x="322" y="1244"/>
                    <a:pt x="314" y="1268"/>
                    <a:pt x="315" y="1293"/>
                  </a:cubicBezTo>
                  <a:cubicBezTo>
                    <a:pt x="316" y="1318"/>
                    <a:pt x="334" y="1618"/>
                    <a:pt x="343" y="1683"/>
                  </a:cubicBezTo>
                  <a:lnTo>
                    <a:pt x="367" y="1686"/>
                  </a:lnTo>
                  <a:cubicBezTo>
                    <a:pt x="367" y="1686"/>
                    <a:pt x="414" y="1852"/>
                    <a:pt x="462" y="2019"/>
                  </a:cubicBezTo>
                  <a:cubicBezTo>
                    <a:pt x="417" y="2130"/>
                    <a:pt x="413" y="2159"/>
                    <a:pt x="409" y="2274"/>
                  </a:cubicBezTo>
                  <a:cubicBezTo>
                    <a:pt x="405" y="2389"/>
                    <a:pt x="430" y="2635"/>
                    <a:pt x="427" y="2716"/>
                  </a:cubicBezTo>
                  <a:lnTo>
                    <a:pt x="402" y="2755"/>
                  </a:lnTo>
                  <a:lnTo>
                    <a:pt x="354" y="2784"/>
                  </a:lnTo>
                  <a:cubicBezTo>
                    <a:pt x="354" y="2784"/>
                    <a:pt x="347" y="2819"/>
                    <a:pt x="340" y="2854"/>
                  </a:cubicBezTo>
                  <a:cubicBezTo>
                    <a:pt x="375" y="2899"/>
                    <a:pt x="376" y="3013"/>
                    <a:pt x="376" y="3013"/>
                  </a:cubicBezTo>
                  <a:lnTo>
                    <a:pt x="393" y="3009"/>
                  </a:lnTo>
                  <a:lnTo>
                    <a:pt x="402" y="2959"/>
                  </a:lnTo>
                  <a:lnTo>
                    <a:pt x="424" y="2961"/>
                  </a:lnTo>
                  <a:lnTo>
                    <a:pt x="430" y="2925"/>
                  </a:lnTo>
                  <a:lnTo>
                    <a:pt x="487" y="3058"/>
                  </a:lnTo>
                  <a:cubicBezTo>
                    <a:pt x="520" y="3086"/>
                    <a:pt x="599" y="3091"/>
                    <a:pt x="628" y="3094"/>
                  </a:cubicBezTo>
                  <a:lnTo>
                    <a:pt x="661" y="3075"/>
                  </a:lnTo>
                  <a:lnTo>
                    <a:pt x="636" y="3036"/>
                  </a:lnTo>
                  <a:lnTo>
                    <a:pt x="690" y="3021"/>
                  </a:lnTo>
                  <a:lnTo>
                    <a:pt x="604" y="2913"/>
                  </a:lnTo>
                  <a:cubicBezTo>
                    <a:pt x="578" y="2861"/>
                    <a:pt x="574" y="2833"/>
                    <a:pt x="532" y="2710"/>
                  </a:cubicBezTo>
                  <a:cubicBezTo>
                    <a:pt x="534" y="2582"/>
                    <a:pt x="602" y="2260"/>
                    <a:pt x="619" y="2146"/>
                  </a:cubicBezTo>
                  <a:cubicBezTo>
                    <a:pt x="635" y="2031"/>
                    <a:pt x="634" y="2055"/>
                    <a:pt x="637" y="2025"/>
                  </a:cubicBezTo>
                  <a:cubicBezTo>
                    <a:pt x="640" y="1995"/>
                    <a:pt x="642" y="1980"/>
                    <a:pt x="639" y="1968"/>
                  </a:cubicBezTo>
                  <a:cubicBezTo>
                    <a:pt x="670" y="1830"/>
                    <a:pt x="702" y="1693"/>
                    <a:pt x="702" y="1693"/>
                  </a:cubicBezTo>
                  <a:lnTo>
                    <a:pt x="724" y="1692"/>
                  </a:lnTo>
                  <a:cubicBezTo>
                    <a:pt x="724" y="1692"/>
                    <a:pt x="763" y="1505"/>
                    <a:pt x="771" y="1413"/>
                  </a:cubicBezTo>
                  <a:cubicBezTo>
                    <a:pt x="779" y="1321"/>
                    <a:pt x="778" y="1218"/>
                    <a:pt x="772" y="1138"/>
                  </a:cubicBezTo>
                  <a:cubicBezTo>
                    <a:pt x="766" y="1082"/>
                    <a:pt x="745" y="994"/>
                    <a:pt x="735" y="934"/>
                  </a:cubicBezTo>
                  <a:lnTo>
                    <a:pt x="712" y="816"/>
                  </a:lnTo>
                  <a:lnTo>
                    <a:pt x="735" y="786"/>
                  </a:lnTo>
                  <a:lnTo>
                    <a:pt x="820" y="934"/>
                  </a:lnTo>
                  <a:cubicBezTo>
                    <a:pt x="849" y="968"/>
                    <a:pt x="867" y="1006"/>
                    <a:pt x="907" y="990"/>
                  </a:cubicBezTo>
                  <a:cubicBezTo>
                    <a:pt x="947" y="974"/>
                    <a:pt x="1004" y="894"/>
                    <a:pt x="1060" y="838"/>
                  </a:cubicBezTo>
                  <a:lnTo>
                    <a:pt x="1204" y="646"/>
                  </a:lnTo>
                  <a:cubicBezTo>
                    <a:pt x="1246" y="605"/>
                    <a:pt x="1286" y="608"/>
                    <a:pt x="1314" y="592"/>
                  </a:cubicBezTo>
                  <a:cubicBezTo>
                    <a:pt x="1342" y="576"/>
                    <a:pt x="1357" y="572"/>
                    <a:pt x="1374" y="547"/>
                  </a:cubicBezTo>
                  <a:cubicBezTo>
                    <a:pt x="1391" y="522"/>
                    <a:pt x="1416" y="462"/>
                    <a:pt x="1414" y="445"/>
                  </a:cubicBezTo>
                  <a:cubicBezTo>
                    <a:pt x="1401" y="435"/>
                    <a:pt x="1386" y="436"/>
                    <a:pt x="1365" y="445"/>
                  </a:cubicBezTo>
                  <a:lnTo>
                    <a:pt x="1288" y="501"/>
                  </a:lnTo>
                  <a:lnTo>
                    <a:pt x="1209" y="528"/>
                  </a:lnTo>
                  <a:lnTo>
                    <a:pt x="1234" y="445"/>
                  </a:lnTo>
                  <a:cubicBezTo>
                    <a:pt x="1231" y="435"/>
                    <a:pt x="1203" y="447"/>
                    <a:pt x="1192" y="468"/>
                  </a:cubicBezTo>
                  <a:lnTo>
                    <a:pt x="1167" y="573"/>
                  </a:lnTo>
                  <a:cubicBezTo>
                    <a:pt x="1117" y="639"/>
                    <a:pt x="957" y="856"/>
                    <a:pt x="892" y="862"/>
                  </a:cubicBezTo>
                  <a:cubicBezTo>
                    <a:pt x="852" y="790"/>
                    <a:pt x="801" y="672"/>
                    <a:pt x="775" y="607"/>
                  </a:cubicBezTo>
                  <a:cubicBezTo>
                    <a:pt x="751" y="543"/>
                    <a:pt x="766" y="508"/>
                    <a:pt x="747" y="480"/>
                  </a:cubicBezTo>
                  <a:cubicBezTo>
                    <a:pt x="728" y="449"/>
                    <a:pt x="683" y="452"/>
                    <a:pt x="664" y="439"/>
                  </a:cubicBezTo>
                  <a:cubicBezTo>
                    <a:pt x="645" y="426"/>
                    <a:pt x="643" y="412"/>
                    <a:pt x="634" y="402"/>
                  </a:cubicBezTo>
                  <a:lnTo>
                    <a:pt x="609" y="378"/>
                  </a:lnTo>
                  <a:close/>
                </a:path>
              </a:pathLst>
            </a:custGeom>
            <a:solidFill>
              <a:schemeClr val="accent2"/>
            </a:solidFill>
            <a:ln w="9525">
              <a:noFill/>
              <a:round/>
              <a:headEnd/>
              <a:tailEnd/>
            </a:ln>
            <a:effectLst/>
            <a:scene3d>
              <a:camera prst="orthographicFront">
                <a:rot lat="0" lon="10800000" rev="0"/>
              </a:camera>
              <a:lightRig rig="threePt" dir="t"/>
            </a:scene3d>
          </p:spPr>
          <p:txBody>
            <a:bodyPr/>
            <a:lstStyle/>
            <a:p>
              <a:pPr fontAlgn="auto">
                <a:spcBef>
                  <a:spcPts val="0"/>
                </a:spcBef>
                <a:spcAft>
                  <a:spcPts val="0"/>
                </a:spcAft>
                <a:defRPr/>
              </a:pPr>
              <a:endParaRPr lang="zh-CN" altLang="en-US">
                <a:latin typeface="+mn-lt"/>
                <a:ea typeface="+mn-ea"/>
                <a:cs typeface="Arial" pitchFamily="34" charset="0"/>
              </a:endParaRPr>
            </a:p>
          </p:txBody>
        </p:sp>
        <p:sp>
          <p:nvSpPr>
            <p:cNvPr id="28" name="TextBox 27"/>
            <p:cNvSpPr txBox="1"/>
            <p:nvPr/>
          </p:nvSpPr>
          <p:spPr>
            <a:xfrm>
              <a:off x="12956" y="5786454"/>
              <a:ext cx="1415772" cy="461665"/>
            </a:xfrm>
            <a:prstGeom prst="rect">
              <a:avLst/>
            </a:prstGeom>
            <a:noFill/>
          </p:spPr>
          <p:txBody>
            <a:bodyPr wrap="none" rtlCol="0">
              <a:spAutoFit/>
            </a:bodyPr>
            <a:lstStyle/>
            <a:p>
              <a:r>
                <a:rPr lang="en-US" altLang="zh-CN" sz="2400" b="1" dirty="0" smtClean="0">
                  <a:solidFill>
                    <a:sysClr val="windowText" lastClr="000000"/>
                  </a:solidFill>
                  <a:latin typeface="Helvetica"/>
                  <a:ea typeface="方正舒体"/>
                </a:rPr>
                <a:t>teachers</a:t>
              </a:r>
              <a:endParaRPr lang="zh-CN" altLang="en-US" sz="2400" b="1" dirty="0" smtClean="0">
                <a:solidFill>
                  <a:sysClr val="windowText" lastClr="000000"/>
                </a:solidFill>
                <a:latin typeface="Helvetica"/>
                <a:ea typeface="方正舒体"/>
              </a:endParaRPr>
            </a:p>
          </p:txBody>
        </p:sp>
      </p:grpSp>
      <p:grpSp>
        <p:nvGrpSpPr>
          <p:cNvPr id="31" name="组合 30"/>
          <p:cNvGrpSpPr/>
          <p:nvPr/>
        </p:nvGrpSpPr>
        <p:grpSpPr>
          <a:xfrm>
            <a:off x="7427913" y="3767135"/>
            <a:ext cx="1428596" cy="2480984"/>
            <a:chOff x="7427913" y="3767135"/>
            <a:chExt cx="1428596" cy="2480984"/>
          </a:xfrm>
        </p:grpSpPr>
        <p:grpSp>
          <p:nvGrpSpPr>
            <p:cNvPr id="24" name="Group 21"/>
            <p:cNvGrpSpPr>
              <a:grpSpLocks/>
            </p:cNvGrpSpPr>
            <p:nvPr/>
          </p:nvGrpSpPr>
          <p:grpSpPr bwMode="auto">
            <a:xfrm>
              <a:off x="7571276" y="3767135"/>
              <a:ext cx="1272687" cy="2008216"/>
              <a:chOff x="3264" y="2189"/>
              <a:chExt cx="469" cy="784"/>
            </a:xfrm>
            <a:solidFill>
              <a:srgbClr val="0070C0"/>
            </a:solidFill>
          </p:grpSpPr>
          <p:sp>
            <p:nvSpPr>
              <p:cNvPr id="26" name="Freeform 8"/>
              <p:cNvSpPr>
                <a:spLocks noEditPoints="1"/>
              </p:cNvSpPr>
              <p:nvPr/>
            </p:nvSpPr>
            <p:spPr bwMode="gray">
              <a:xfrm>
                <a:off x="3264" y="2189"/>
                <a:ext cx="280" cy="784"/>
              </a:xfrm>
              <a:custGeom>
                <a:avLst/>
                <a:gdLst/>
                <a:ahLst/>
                <a:cxnLst>
                  <a:cxn ang="0">
                    <a:pos x="1128" y="998"/>
                  </a:cxn>
                  <a:cxn ang="0">
                    <a:pos x="1036" y="783"/>
                  </a:cxn>
                  <a:cxn ang="0">
                    <a:pos x="876" y="566"/>
                  </a:cxn>
                  <a:cxn ang="0">
                    <a:pos x="731" y="471"/>
                  </a:cxn>
                  <a:cxn ang="0">
                    <a:pos x="807" y="326"/>
                  </a:cxn>
                  <a:cxn ang="0">
                    <a:pos x="818" y="199"/>
                  </a:cxn>
                  <a:cxn ang="0">
                    <a:pos x="754" y="87"/>
                  </a:cxn>
                  <a:cxn ang="0">
                    <a:pos x="575" y="7"/>
                  </a:cxn>
                  <a:cxn ang="0">
                    <a:pos x="529" y="49"/>
                  </a:cxn>
                  <a:cxn ang="0">
                    <a:pos x="465" y="78"/>
                  </a:cxn>
                  <a:cxn ang="0">
                    <a:pos x="461" y="166"/>
                  </a:cxn>
                  <a:cxn ang="0">
                    <a:pos x="474" y="204"/>
                  </a:cxn>
                  <a:cxn ang="0">
                    <a:pos x="471" y="353"/>
                  </a:cxn>
                  <a:cxn ang="0">
                    <a:pos x="519" y="416"/>
                  </a:cxn>
                  <a:cxn ang="0">
                    <a:pos x="355" y="527"/>
                  </a:cxn>
                  <a:cxn ang="0">
                    <a:pos x="235" y="581"/>
                  </a:cxn>
                  <a:cxn ang="0">
                    <a:pos x="174" y="867"/>
                  </a:cxn>
                  <a:cxn ang="0">
                    <a:pos x="136" y="1159"/>
                  </a:cxn>
                  <a:cxn ang="0">
                    <a:pos x="114" y="1456"/>
                  </a:cxn>
                  <a:cxn ang="0">
                    <a:pos x="114" y="1536"/>
                  </a:cxn>
                  <a:cxn ang="0">
                    <a:pos x="177" y="1709"/>
                  </a:cxn>
                  <a:cxn ang="0">
                    <a:pos x="174" y="1727"/>
                  </a:cxn>
                  <a:cxn ang="0">
                    <a:pos x="132" y="1779"/>
                  </a:cxn>
                  <a:cxn ang="0">
                    <a:pos x="44" y="2243"/>
                  </a:cxn>
                  <a:cxn ang="0">
                    <a:pos x="108" y="2220"/>
                  </a:cxn>
                  <a:cxn ang="0">
                    <a:pos x="131" y="2376"/>
                  </a:cxn>
                  <a:cxn ang="0">
                    <a:pos x="28" y="3062"/>
                  </a:cxn>
                  <a:cxn ang="0">
                    <a:pos x="0" y="3191"/>
                  </a:cxn>
                  <a:cxn ang="0">
                    <a:pos x="36" y="3276"/>
                  </a:cxn>
                  <a:cxn ang="0">
                    <a:pos x="109" y="3287"/>
                  </a:cxn>
                  <a:cxn ang="0">
                    <a:pos x="196" y="3239"/>
                  </a:cxn>
                  <a:cxn ang="0">
                    <a:pos x="256" y="3093"/>
                  </a:cxn>
                  <a:cxn ang="0">
                    <a:pos x="285" y="3008"/>
                  </a:cxn>
                  <a:cxn ang="0">
                    <a:pos x="373" y="2764"/>
                  </a:cxn>
                  <a:cxn ang="0">
                    <a:pos x="590" y="1862"/>
                  </a:cxn>
                  <a:cxn ang="0">
                    <a:pos x="725" y="2087"/>
                  </a:cxn>
                  <a:cxn ang="0">
                    <a:pos x="765" y="2409"/>
                  </a:cxn>
                  <a:cxn ang="0">
                    <a:pos x="772" y="3059"/>
                  </a:cxn>
                  <a:cxn ang="0">
                    <a:pos x="810" y="3135"/>
                  </a:cxn>
                  <a:cxn ang="0">
                    <a:pos x="802" y="3260"/>
                  </a:cxn>
                  <a:cxn ang="0">
                    <a:pos x="876" y="3332"/>
                  </a:cxn>
                  <a:cxn ang="0">
                    <a:pos x="962" y="3309"/>
                  </a:cxn>
                  <a:cxn ang="0">
                    <a:pos x="1006" y="3141"/>
                  </a:cxn>
                  <a:cxn ang="0">
                    <a:pos x="1048" y="3091"/>
                  </a:cxn>
                  <a:cxn ang="0">
                    <a:pos x="1048" y="3014"/>
                  </a:cxn>
                  <a:cxn ang="0">
                    <a:pos x="1036" y="2702"/>
                  </a:cxn>
                  <a:cxn ang="0">
                    <a:pos x="993" y="2132"/>
                  </a:cxn>
                  <a:cxn ang="0">
                    <a:pos x="977" y="1560"/>
                  </a:cxn>
                  <a:cxn ang="0">
                    <a:pos x="915" y="1317"/>
                  </a:cxn>
                  <a:cxn ang="0">
                    <a:pos x="1093" y="1217"/>
                  </a:cxn>
                  <a:cxn ang="0">
                    <a:pos x="1147" y="1181"/>
                  </a:cxn>
                  <a:cxn ang="0">
                    <a:pos x="286" y="1152"/>
                  </a:cxn>
                  <a:cxn ang="0">
                    <a:pos x="304" y="1059"/>
                  </a:cxn>
                  <a:cxn ang="0">
                    <a:pos x="203" y="1637"/>
                  </a:cxn>
                  <a:cxn ang="0">
                    <a:pos x="210" y="2070"/>
                  </a:cxn>
                  <a:cxn ang="0">
                    <a:pos x="269" y="1649"/>
                  </a:cxn>
                  <a:cxn ang="0">
                    <a:pos x="235" y="1755"/>
                  </a:cxn>
                  <a:cxn ang="0">
                    <a:pos x="237" y="1685"/>
                  </a:cxn>
                  <a:cxn ang="0">
                    <a:pos x="259" y="1579"/>
                  </a:cxn>
                  <a:cxn ang="0">
                    <a:pos x="291" y="1476"/>
                  </a:cxn>
                  <a:cxn ang="0">
                    <a:pos x="894" y="1063"/>
                  </a:cxn>
                  <a:cxn ang="0">
                    <a:pos x="953" y="1049"/>
                  </a:cxn>
                </a:cxnLst>
                <a:rect l="0" t="0" r="r" b="b"/>
                <a:pathLst>
                  <a:path w="1155" h="3334">
                    <a:moveTo>
                      <a:pt x="1155" y="1096"/>
                    </a:moveTo>
                    <a:lnTo>
                      <a:pt x="1149" y="1074"/>
                    </a:lnTo>
                    <a:lnTo>
                      <a:pt x="1148" y="1054"/>
                    </a:lnTo>
                    <a:lnTo>
                      <a:pt x="1148" y="1054"/>
                    </a:lnTo>
                    <a:lnTo>
                      <a:pt x="1143" y="1037"/>
                    </a:lnTo>
                    <a:lnTo>
                      <a:pt x="1138" y="1022"/>
                    </a:lnTo>
                    <a:lnTo>
                      <a:pt x="1133" y="1009"/>
                    </a:lnTo>
                    <a:lnTo>
                      <a:pt x="1128" y="998"/>
                    </a:lnTo>
                    <a:lnTo>
                      <a:pt x="1120" y="982"/>
                    </a:lnTo>
                    <a:lnTo>
                      <a:pt x="1117" y="977"/>
                    </a:lnTo>
                    <a:lnTo>
                      <a:pt x="1095" y="931"/>
                    </a:lnTo>
                    <a:lnTo>
                      <a:pt x="1085" y="892"/>
                    </a:lnTo>
                    <a:lnTo>
                      <a:pt x="1056" y="857"/>
                    </a:lnTo>
                    <a:lnTo>
                      <a:pt x="1038" y="809"/>
                    </a:lnTo>
                    <a:lnTo>
                      <a:pt x="1036" y="783"/>
                    </a:lnTo>
                    <a:lnTo>
                      <a:pt x="1036" y="783"/>
                    </a:lnTo>
                    <a:lnTo>
                      <a:pt x="1019" y="749"/>
                    </a:lnTo>
                    <a:lnTo>
                      <a:pt x="991" y="699"/>
                    </a:lnTo>
                    <a:lnTo>
                      <a:pt x="957" y="637"/>
                    </a:lnTo>
                    <a:lnTo>
                      <a:pt x="942" y="620"/>
                    </a:lnTo>
                    <a:lnTo>
                      <a:pt x="938" y="618"/>
                    </a:lnTo>
                    <a:lnTo>
                      <a:pt x="918" y="598"/>
                    </a:lnTo>
                    <a:lnTo>
                      <a:pt x="894" y="581"/>
                    </a:lnTo>
                    <a:lnTo>
                      <a:pt x="876" y="566"/>
                    </a:lnTo>
                    <a:lnTo>
                      <a:pt x="863" y="563"/>
                    </a:lnTo>
                    <a:lnTo>
                      <a:pt x="824" y="544"/>
                    </a:lnTo>
                    <a:lnTo>
                      <a:pt x="808" y="523"/>
                    </a:lnTo>
                    <a:lnTo>
                      <a:pt x="787" y="522"/>
                    </a:lnTo>
                    <a:lnTo>
                      <a:pt x="786" y="522"/>
                    </a:lnTo>
                    <a:lnTo>
                      <a:pt x="778" y="519"/>
                    </a:lnTo>
                    <a:lnTo>
                      <a:pt x="745" y="473"/>
                    </a:lnTo>
                    <a:lnTo>
                      <a:pt x="731" y="471"/>
                    </a:lnTo>
                    <a:lnTo>
                      <a:pt x="734" y="452"/>
                    </a:lnTo>
                    <a:lnTo>
                      <a:pt x="735" y="453"/>
                    </a:lnTo>
                    <a:lnTo>
                      <a:pt x="742" y="439"/>
                    </a:lnTo>
                    <a:lnTo>
                      <a:pt x="750" y="463"/>
                    </a:lnTo>
                    <a:lnTo>
                      <a:pt x="755" y="463"/>
                    </a:lnTo>
                    <a:lnTo>
                      <a:pt x="779" y="411"/>
                    </a:lnTo>
                    <a:lnTo>
                      <a:pt x="807" y="326"/>
                    </a:lnTo>
                    <a:lnTo>
                      <a:pt x="807" y="326"/>
                    </a:lnTo>
                    <a:lnTo>
                      <a:pt x="814" y="305"/>
                    </a:lnTo>
                    <a:lnTo>
                      <a:pt x="821" y="279"/>
                    </a:lnTo>
                    <a:lnTo>
                      <a:pt x="829" y="249"/>
                    </a:lnTo>
                    <a:lnTo>
                      <a:pt x="829" y="249"/>
                    </a:lnTo>
                    <a:lnTo>
                      <a:pt x="828" y="236"/>
                    </a:lnTo>
                    <a:lnTo>
                      <a:pt x="825" y="222"/>
                    </a:lnTo>
                    <a:lnTo>
                      <a:pt x="821" y="210"/>
                    </a:lnTo>
                    <a:lnTo>
                      <a:pt x="818" y="199"/>
                    </a:lnTo>
                    <a:lnTo>
                      <a:pt x="809" y="184"/>
                    </a:lnTo>
                    <a:lnTo>
                      <a:pt x="805" y="178"/>
                    </a:lnTo>
                    <a:lnTo>
                      <a:pt x="805" y="178"/>
                    </a:lnTo>
                    <a:lnTo>
                      <a:pt x="794" y="163"/>
                    </a:lnTo>
                    <a:lnTo>
                      <a:pt x="783" y="148"/>
                    </a:lnTo>
                    <a:lnTo>
                      <a:pt x="773" y="132"/>
                    </a:lnTo>
                    <a:lnTo>
                      <a:pt x="760" y="89"/>
                    </a:lnTo>
                    <a:lnTo>
                      <a:pt x="754" y="87"/>
                    </a:lnTo>
                    <a:lnTo>
                      <a:pt x="730" y="57"/>
                    </a:lnTo>
                    <a:lnTo>
                      <a:pt x="696" y="51"/>
                    </a:lnTo>
                    <a:lnTo>
                      <a:pt x="635" y="10"/>
                    </a:lnTo>
                    <a:lnTo>
                      <a:pt x="629" y="10"/>
                    </a:lnTo>
                    <a:lnTo>
                      <a:pt x="634" y="25"/>
                    </a:lnTo>
                    <a:lnTo>
                      <a:pt x="588" y="0"/>
                    </a:lnTo>
                    <a:lnTo>
                      <a:pt x="598" y="25"/>
                    </a:lnTo>
                    <a:lnTo>
                      <a:pt x="575" y="7"/>
                    </a:lnTo>
                    <a:lnTo>
                      <a:pt x="579" y="29"/>
                    </a:lnTo>
                    <a:lnTo>
                      <a:pt x="574" y="26"/>
                    </a:lnTo>
                    <a:lnTo>
                      <a:pt x="534" y="14"/>
                    </a:lnTo>
                    <a:lnTo>
                      <a:pt x="556" y="39"/>
                    </a:lnTo>
                    <a:lnTo>
                      <a:pt x="554" y="41"/>
                    </a:lnTo>
                    <a:lnTo>
                      <a:pt x="519" y="19"/>
                    </a:lnTo>
                    <a:lnTo>
                      <a:pt x="532" y="47"/>
                    </a:lnTo>
                    <a:lnTo>
                      <a:pt x="529" y="49"/>
                    </a:lnTo>
                    <a:lnTo>
                      <a:pt x="508" y="19"/>
                    </a:lnTo>
                    <a:lnTo>
                      <a:pt x="508" y="24"/>
                    </a:lnTo>
                    <a:lnTo>
                      <a:pt x="507" y="56"/>
                    </a:lnTo>
                    <a:lnTo>
                      <a:pt x="476" y="46"/>
                    </a:lnTo>
                    <a:lnTo>
                      <a:pt x="479" y="50"/>
                    </a:lnTo>
                    <a:lnTo>
                      <a:pt x="505" y="73"/>
                    </a:lnTo>
                    <a:lnTo>
                      <a:pt x="461" y="74"/>
                    </a:lnTo>
                    <a:lnTo>
                      <a:pt x="465" y="78"/>
                    </a:lnTo>
                    <a:lnTo>
                      <a:pt x="489" y="90"/>
                    </a:lnTo>
                    <a:lnTo>
                      <a:pt x="468" y="94"/>
                    </a:lnTo>
                    <a:lnTo>
                      <a:pt x="491" y="103"/>
                    </a:lnTo>
                    <a:lnTo>
                      <a:pt x="458" y="115"/>
                    </a:lnTo>
                    <a:lnTo>
                      <a:pt x="482" y="126"/>
                    </a:lnTo>
                    <a:lnTo>
                      <a:pt x="468" y="137"/>
                    </a:lnTo>
                    <a:lnTo>
                      <a:pt x="482" y="139"/>
                    </a:lnTo>
                    <a:lnTo>
                      <a:pt x="461" y="166"/>
                    </a:lnTo>
                    <a:lnTo>
                      <a:pt x="464" y="164"/>
                    </a:lnTo>
                    <a:lnTo>
                      <a:pt x="479" y="158"/>
                    </a:lnTo>
                    <a:lnTo>
                      <a:pt x="479" y="158"/>
                    </a:lnTo>
                    <a:lnTo>
                      <a:pt x="476" y="167"/>
                    </a:lnTo>
                    <a:lnTo>
                      <a:pt x="474" y="178"/>
                    </a:lnTo>
                    <a:lnTo>
                      <a:pt x="473" y="190"/>
                    </a:lnTo>
                    <a:lnTo>
                      <a:pt x="473" y="198"/>
                    </a:lnTo>
                    <a:lnTo>
                      <a:pt x="474" y="204"/>
                    </a:lnTo>
                    <a:lnTo>
                      <a:pt x="471" y="216"/>
                    </a:lnTo>
                    <a:lnTo>
                      <a:pt x="471" y="229"/>
                    </a:lnTo>
                    <a:lnTo>
                      <a:pt x="471" y="229"/>
                    </a:lnTo>
                    <a:lnTo>
                      <a:pt x="466" y="240"/>
                    </a:lnTo>
                    <a:lnTo>
                      <a:pt x="460" y="252"/>
                    </a:lnTo>
                    <a:lnTo>
                      <a:pt x="469" y="304"/>
                    </a:lnTo>
                    <a:lnTo>
                      <a:pt x="471" y="353"/>
                    </a:lnTo>
                    <a:lnTo>
                      <a:pt x="471" y="353"/>
                    </a:lnTo>
                    <a:lnTo>
                      <a:pt x="473" y="359"/>
                    </a:lnTo>
                    <a:lnTo>
                      <a:pt x="474" y="365"/>
                    </a:lnTo>
                    <a:lnTo>
                      <a:pt x="477" y="374"/>
                    </a:lnTo>
                    <a:lnTo>
                      <a:pt x="481" y="383"/>
                    </a:lnTo>
                    <a:lnTo>
                      <a:pt x="487" y="391"/>
                    </a:lnTo>
                    <a:lnTo>
                      <a:pt x="495" y="399"/>
                    </a:lnTo>
                    <a:lnTo>
                      <a:pt x="505" y="406"/>
                    </a:lnTo>
                    <a:lnTo>
                      <a:pt x="519" y="416"/>
                    </a:lnTo>
                    <a:lnTo>
                      <a:pt x="521" y="428"/>
                    </a:lnTo>
                    <a:lnTo>
                      <a:pt x="519" y="439"/>
                    </a:lnTo>
                    <a:lnTo>
                      <a:pt x="510" y="441"/>
                    </a:lnTo>
                    <a:lnTo>
                      <a:pt x="438" y="505"/>
                    </a:lnTo>
                    <a:lnTo>
                      <a:pt x="415" y="507"/>
                    </a:lnTo>
                    <a:lnTo>
                      <a:pt x="388" y="523"/>
                    </a:lnTo>
                    <a:lnTo>
                      <a:pt x="355" y="527"/>
                    </a:lnTo>
                    <a:lnTo>
                      <a:pt x="355" y="527"/>
                    </a:lnTo>
                    <a:lnTo>
                      <a:pt x="343" y="529"/>
                    </a:lnTo>
                    <a:lnTo>
                      <a:pt x="332" y="532"/>
                    </a:lnTo>
                    <a:lnTo>
                      <a:pt x="310" y="538"/>
                    </a:lnTo>
                    <a:lnTo>
                      <a:pt x="289" y="547"/>
                    </a:lnTo>
                    <a:lnTo>
                      <a:pt x="270" y="556"/>
                    </a:lnTo>
                    <a:lnTo>
                      <a:pt x="256" y="565"/>
                    </a:lnTo>
                    <a:lnTo>
                      <a:pt x="245" y="574"/>
                    </a:lnTo>
                    <a:lnTo>
                      <a:pt x="235" y="581"/>
                    </a:lnTo>
                    <a:lnTo>
                      <a:pt x="232" y="619"/>
                    </a:lnTo>
                    <a:lnTo>
                      <a:pt x="205" y="690"/>
                    </a:lnTo>
                    <a:lnTo>
                      <a:pt x="195" y="731"/>
                    </a:lnTo>
                    <a:lnTo>
                      <a:pt x="187" y="793"/>
                    </a:lnTo>
                    <a:lnTo>
                      <a:pt x="183" y="809"/>
                    </a:lnTo>
                    <a:lnTo>
                      <a:pt x="183" y="809"/>
                    </a:lnTo>
                    <a:lnTo>
                      <a:pt x="178" y="837"/>
                    </a:lnTo>
                    <a:lnTo>
                      <a:pt x="174" y="867"/>
                    </a:lnTo>
                    <a:lnTo>
                      <a:pt x="169" y="921"/>
                    </a:lnTo>
                    <a:lnTo>
                      <a:pt x="168" y="962"/>
                    </a:lnTo>
                    <a:lnTo>
                      <a:pt x="168" y="978"/>
                    </a:lnTo>
                    <a:lnTo>
                      <a:pt x="155" y="1017"/>
                    </a:lnTo>
                    <a:lnTo>
                      <a:pt x="146" y="1063"/>
                    </a:lnTo>
                    <a:lnTo>
                      <a:pt x="137" y="1079"/>
                    </a:lnTo>
                    <a:lnTo>
                      <a:pt x="134" y="1141"/>
                    </a:lnTo>
                    <a:lnTo>
                      <a:pt x="136" y="1159"/>
                    </a:lnTo>
                    <a:lnTo>
                      <a:pt x="130" y="1173"/>
                    </a:lnTo>
                    <a:lnTo>
                      <a:pt x="113" y="1231"/>
                    </a:lnTo>
                    <a:lnTo>
                      <a:pt x="116" y="1249"/>
                    </a:lnTo>
                    <a:lnTo>
                      <a:pt x="121" y="1277"/>
                    </a:lnTo>
                    <a:lnTo>
                      <a:pt x="111" y="1297"/>
                    </a:lnTo>
                    <a:lnTo>
                      <a:pt x="113" y="1340"/>
                    </a:lnTo>
                    <a:lnTo>
                      <a:pt x="114" y="1456"/>
                    </a:lnTo>
                    <a:lnTo>
                      <a:pt x="114" y="1456"/>
                    </a:lnTo>
                    <a:lnTo>
                      <a:pt x="113" y="1466"/>
                    </a:lnTo>
                    <a:lnTo>
                      <a:pt x="113" y="1466"/>
                    </a:lnTo>
                    <a:lnTo>
                      <a:pt x="97" y="1477"/>
                    </a:lnTo>
                    <a:lnTo>
                      <a:pt x="102" y="1530"/>
                    </a:lnTo>
                    <a:lnTo>
                      <a:pt x="111" y="1539"/>
                    </a:lnTo>
                    <a:lnTo>
                      <a:pt x="111" y="1539"/>
                    </a:lnTo>
                    <a:lnTo>
                      <a:pt x="114" y="1536"/>
                    </a:lnTo>
                    <a:lnTo>
                      <a:pt x="114" y="1536"/>
                    </a:lnTo>
                    <a:lnTo>
                      <a:pt x="116" y="1579"/>
                    </a:lnTo>
                    <a:lnTo>
                      <a:pt x="119" y="1597"/>
                    </a:lnTo>
                    <a:lnTo>
                      <a:pt x="120" y="1597"/>
                    </a:lnTo>
                    <a:lnTo>
                      <a:pt x="114" y="1644"/>
                    </a:lnTo>
                    <a:lnTo>
                      <a:pt x="126" y="1679"/>
                    </a:lnTo>
                    <a:lnTo>
                      <a:pt x="146" y="1705"/>
                    </a:lnTo>
                    <a:lnTo>
                      <a:pt x="164" y="1718"/>
                    </a:lnTo>
                    <a:lnTo>
                      <a:pt x="177" y="1709"/>
                    </a:lnTo>
                    <a:lnTo>
                      <a:pt x="184" y="1709"/>
                    </a:lnTo>
                    <a:lnTo>
                      <a:pt x="184" y="1709"/>
                    </a:lnTo>
                    <a:lnTo>
                      <a:pt x="185" y="1722"/>
                    </a:lnTo>
                    <a:lnTo>
                      <a:pt x="183" y="1720"/>
                    </a:lnTo>
                    <a:lnTo>
                      <a:pt x="179" y="1727"/>
                    </a:lnTo>
                    <a:lnTo>
                      <a:pt x="179" y="1727"/>
                    </a:lnTo>
                    <a:lnTo>
                      <a:pt x="174" y="1727"/>
                    </a:lnTo>
                    <a:lnTo>
                      <a:pt x="174" y="1727"/>
                    </a:lnTo>
                    <a:lnTo>
                      <a:pt x="166" y="1734"/>
                    </a:lnTo>
                    <a:lnTo>
                      <a:pt x="159" y="1740"/>
                    </a:lnTo>
                    <a:lnTo>
                      <a:pt x="152" y="1747"/>
                    </a:lnTo>
                    <a:lnTo>
                      <a:pt x="146" y="1755"/>
                    </a:lnTo>
                    <a:lnTo>
                      <a:pt x="137" y="1769"/>
                    </a:lnTo>
                    <a:lnTo>
                      <a:pt x="132" y="1779"/>
                    </a:lnTo>
                    <a:lnTo>
                      <a:pt x="132" y="1779"/>
                    </a:lnTo>
                    <a:lnTo>
                      <a:pt x="132" y="1779"/>
                    </a:lnTo>
                    <a:lnTo>
                      <a:pt x="132" y="1779"/>
                    </a:lnTo>
                    <a:lnTo>
                      <a:pt x="132" y="1779"/>
                    </a:lnTo>
                    <a:lnTo>
                      <a:pt x="131" y="1782"/>
                    </a:lnTo>
                    <a:lnTo>
                      <a:pt x="131" y="1782"/>
                    </a:lnTo>
                    <a:lnTo>
                      <a:pt x="33" y="2244"/>
                    </a:lnTo>
                    <a:lnTo>
                      <a:pt x="30" y="2255"/>
                    </a:lnTo>
                    <a:lnTo>
                      <a:pt x="30" y="2255"/>
                    </a:lnTo>
                    <a:lnTo>
                      <a:pt x="44" y="2243"/>
                    </a:lnTo>
                    <a:lnTo>
                      <a:pt x="56" y="2233"/>
                    </a:lnTo>
                    <a:lnTo>
                      <a:pt x="68" y="2227"/>
                    </a:lnTo>
                    <a:lnTo>
                      <a:pt x="79" y="2223"/>
                    </a:lnTo>
                    <a:lnTo>
                      <a:pt x="89" y="2222"/>
                    </a:lnTo>
                    <a:lnTo>
                      <a:pt x="95" y="2220"/>
                    </a:lnTo>
                    <a:lnTo>
                      <a:pt x="102" y="2220"/>
                    </a:lnTo>
                    <a:lnTo>
                      <a:pt x="102" y="2220"/>
                    </a:lnTo>
                    <a:lnTo>
                      <a:pt x="108" y="2220"/>
                    </a:lnTo>
                    <a:lnTo>
                      <a:pt x="115" y="2222"/>
                    </a:lnTo>
                    <a:lnTo>
                      <a:pt x="122" y="2224"/>
                    </a:lnTo>
                    <a:lnTo>
                      <a:pt x="131" y="2228"/>
                    </a:lnTo>
                    <a:lnTo>
                      <a:pt x="148" y="2238"/>
                    </a:lnTo>
                    <a:lnTo>
                      <a:pt x="164" y="2249"/>
                    </a:lnTo>
                    <a:lnTo>
                      <a:pt x="159" y="2260"/>
                    </a:lnTo>
                    <a:lnTo>
                      <a:pt x="158" y="2307"/>
                    </a:lnTo>
                    <a:lnTo>
                      <a:pt x="131" y="2376"/>
                    </a:lnTo>
                    <a:lnTo>
                      <a:pt x="97" y="2580"/>
                    </a:lnTo>
                    <a:lnTo>
                      <a:pt x="77" y="2662"/>
                    </a:lnTo>
                    <a:lnTo>
                      <a:pt x="51" y="2826"/>
                    </a:lnTo>
                    <a:lnTo>
                      <a:pt x="37" y="2850"/>
                    </a:lnTo>
                    <a:lnTo>
                      <a:pt x="35" y="2896"/>
                    </a:lnTo>
                    <a:lnTo>
                      <a:pt x="34" y="2913"/>
                    </a:lnTo>
                    <a:lnTo>
                      <a:pt x="28" y="2938"/>
                    </a:lnTo>
                    <a:lnTo>
                      <a:pt x="28" y="3062"/>
                    </a:lnTo>
                    <a:lnTo>
                      <a:pt x="35" y="3081"/>
                    </a:lnTo>
                    <a:lnTo>
                      <a:pt x="35" y="3081"/>
                    </a:lnTo>
                    <a:lnTo>
                      <a:pt x="21" y="3108"/>
                    </a:lnTo>
                    <a:lnTo>
                      <a:pt x="10" y="3133"/>
                    </a:lnTo>
                    <a:lnTo>
                      <a:pt x="2" y="3156"/>
                    </a:lnTo>
                    <a:lnTo>
                      <a:pt x="2" y="3156"/>
                    </a:lnTo>
                    <a:lnTo>
                      <a:pt x="0" y="3173"/>
                    </a:lnTo>
                    <a:lnTo>
                      <a:pt x="0" y="3191"/>
                    </a:lnTo>
                    <a:lnTo>
                      <a:pt x="3" y="3208"/>
                    </a:lnTo>
                    <a:lnTo>
                      <a:pt x="5" y="3223"/>
                    </a:lnTo>
                    <a:lnTo>
                      <a:pt x="13" y="3245"/>
                    </a:lnTo>
                    <a:lnTo>
                      <a:pt x="15" y="3253"/>
                    </a:lnTo>
                    <a:lnTo>
                      <a:pt x="15" y="3253"/>
                    </a:lnTo>
                    <a:lnTo>
                      <a:pt x="23" y="3262"/>
                    </a:lnTo>
                    <a:lnTo>
                      <a:pt x="29" y="3269"/>
                    </a:lnTo>
                    <a:lnTo>
                      <a:pt x="36" y="3276"/>
                    </a:lnTo>
                    <a:lnTo>
                      <a:pt x="45" y="3281"/>
                    </a:lnTo>
                    <a:lnTo>
                      <a:pt x="52" y="3284"/>
                    </a:lnTo>
                    <a:lnTo>
                      <a:pt x="60" y="3287"/>
                    </a:lnTo>
                    <a:lnTo>
                      <a:pt x="74" y="3289"/>
                    </a:lnTo>
                    <a:lnTo>
                      <a:pt x="88" y="3289"/>
                    </a:lnTo>
                    <a:lnTo>
                      <a:pt x="99" y="3288"/>
                    </a:lnTo>
                    <a:lnTo>
                      <a:pt x="109" y="3287"/>
                    </a:lnTo>
                    <a:lnTo>
                      <a:pt x="109" y="3287"/>
                    </a:lnTo>
                    <a:lnTo>
                      <a:pt x="125" y="3283"/>
                    </a:lnTo>
                    <a:lnTo>
                      <a:pt x="140" y="3278"/>
                    </a:lnTo>
                    <a:lnTo>
                      <a:pt x="152" y="3272"/>
                    </a:lnTo>
                    <a:lnTo>
                      <a:pt x="163" y="3266"/>
                    </a:lnTo>
                    <a:lnTo>
                      <a:pt x="173" y="3260"/>
                    </a:lnTo>
                    <a:lnTo>
                      <a:pt x="182" y="3252"/>
                    </a:lnTo>
                    <a:lnTo>
                      <a:pt x="189" y="3246"/>
                    </a:lnTo>
                    <a:lnTo>
                      <a:pt x="196" y="3239"/>
                    </a:lnTo>
                    <a:lnTo>
                      <a:pt x="205" y="3226"/>
                    </a:lnTo>
                    <a:lnTo>
                      <a:pt x="211" y="3215"/>
                    </a:lnTo>
                    <a:lnTo>
                      <a:pt x="215" y="3205"/>
                    </a:lnTo>
                    <a:lnTo>
                      <a:pt x="216" y="3154"/>
                    </a:lnTo>
                    <a:lnTo>
                      <a:pt x="216" y="3154"/>
                    </a:lnTo>
                    <a:lnTo>
                      <a:pt x="216" y="3155"/>
                    </a:lnTo>
                    <a:lnTo>
                      <a:pt x="240" y="3145"/>
                    </a:lnTo>
                    <a:lnTo>
                      <a:pt x="256" y="3093"/>
                    </a:lnTo>
                    <a:lnTo>
                      <a:pt x="254" y="3041"/>
                    </a:lnTo>
                    <a:lnTo>
                      <a:pt x="254" y="3041"/>
                    </a:lnTo>
                    <a:lnTo>
                      <a:pt x="262" y="3036"/>
                    </a:lnTo>
                    <a:lnTo>
                      <a:pt x="269" y="3032"/>
                    </a:lnTo>
                    <a:lnTo>
                      <a:pt x="275" y="3027"/>
                    </a:lnTo>
                    <a:lnTo>
                      <a:pt x="279" y="3020"/>
                    </a:lnTo>
                    <a:lnTo>
                      <a:pt x="283" y="3014"/>
                    </a:lnTo>
                    <a:lnTo>
                      <a:pt x="285" y="3008"/>
                    </a:lnTo>
                    <a:lnTo>
                      <a:pt x="289" y="2996"/>
                    </a:lnTo>
                    <a:lnTo>
                      <a:pt x="289" y="2985"/>
                    </a:lnTo>
                    <a:lnTo>
                      <a:pt x="289" y="2975"/>
                    </a:lnTo>
                    <a:lnTo>
                      <a:pt x="286" y="2967"/>
                    </a:lnTo>
                    <a:lnTo>
                      <a:pt x="286" y="2967"/>
                    </a:lnTo>
                    <a:lnTo>
                      <a:pt x="306" y="2923"/>
                    </a:lnTo>
                    <a:lnTo>
                      <a:pt x="335" y="2855"/>
                    </a:lnTo>
                    <a:lnTo>
                      <a:pt x="373" y="2764"/>
                    </a:lnTo>
                    <a:lnTo>
                      <a:pt x="434" y="2578"/>
                    </a:lnTo>
                    <a:lnTo>
                      <a:pt x="469" y="2347"/>
                    </a:lnTo>
                    <a:lnTo>
                      <a:pt x="528" y="2040"/>
                    </a:lnTo>
                    <a:lnTo>
                      <a:pt x="528" y="2040"/>
                    </a:lnTo>
                    <a:lnTo>
                      <a:pt x="542" y="1992"/>
                    </a:lnTo>
                    <a:lnTo>
                      <a:pt x="556" y="1947"/>
                    </a:lnTo>
                    <a:lnTo>
                      <a:pt x="574" y="1902"/>
                    </a:lnTo>
                    <a:lnTo>
                      <a:pt x="590" y="1862"/>
                    </a:lnTo>
                    <a:lnTo>
                      <a:pt x="616" y="1800"/>
                    </a:lnTo>
                    <a:lnTo>
                      <a:pt x="627" y="1777"/>
                    </a:lnTo>
                    <a:lnTo>
                      <a:pt x="646" y="1795"/>
                    </a:lnTo>
                    <a:lnTo>
                      <a:pt x="651" y="1820"/>
                    </a:lnTo>
                    <a:lnTo>
                      <a:pt x="697" y="1915"/>
                    </a:lnTo>
                    <a:lnTo>
                      <a:pt x="714" y="2033"/>
                    </a:lnTo>
                    <a:lnTo>
                      <a:pt x="720" y="2055"/>
                    </a:lnTo>
                    <a:lnTo>
                      <a:pt x="725" y="2087"/>
                    </a:lnTo>
                    <a:lnTo>
                      <a:pt x="725" y="2087"/>
                    </a:lnTo>
                    <a:lnTo>
                      <a:pt x="725" y="2110"/>
                    </a:lnTo>
                    <a:lnTo>
                      <a:pt x="726" y="2138"/>
                    </a:lnTo>
                    <a:lnTo>
                      <a:pt x="729" y="2169"/>
                    </a:lnTo>
                    <a:lnTo>
                      <a:pt x="733" y="2201"/>
                    </a:lnTo>
                    <a:lnTo>
                      <a:pt x="739" y="2253"/>
                    </a:lnTo>
                    <a:lnTo>
                      <a:pt x="742" y="2275"/>
                    </a:lnTo>
                    <a:lnTo>
                      <a:pt x="765" y="2409"/>
                    </a:lnTo>
                    <a:lnTo>
                      <a:pt x="765" y="2409"/>
                    </a:lnTo>
                    <a:lnTo>
                      <a:pt x="812" y="2637"/>
                    </a:lnTo>
                    <a:lnTo>
                      <a:pt x="798" y="2869"/>
                    </a:lnTo>
                    <a:lnTo>
                      <a:pt x="814" y="2930"/>
                    </a:lnTo>
                    <a:lnTo>
                      <a:pt x="812" y="2987"/>
                    </a:lnTo>
                    <a:lnTo>
                      <a:pt x="775" y="3016"/>
                    </a:lnTo>
                    <a:lnTo>
                      <a:pt x="772" y="3059"/>
                    </a:lnTo>
                    <a:lnTo>
                      <a:pt x="772" y="3059"/>
                    </a:lnTo>
                    <a:lnTo>
                      <a:pt x="773" y="3081"/>
                    </a:lnTo>
                    <a:lnTo>
                      <a:pt x="777" y="3098"/>
                    </a:lnTo>
                    <a:lnTo>
                      <a:pt x="782" y="3112"/>
                    </a:lnTo>
                    <a:lnTo>
                      <a:pt x="788" y="3120"/>
                    </a:lnTo>
                    <a:lnTo>
                      <a:pt x="794" y="3128"/>
                    </a:lnTo>
                    <a:lnTo>
                      <a:pt x="800" y="3131"/>
                    </a:lnTo>
                    <a:lnTo>
                      <a:pt x="805" y="3134"/>
                    </a:lnTo>
                    <a:lnTo>
                      <a:pt x="810" y="3135"/>
                    </a:lnTo>
                    <a:lnTo>
                      <a:pt x="799" y="3208"/>
                    </a:lnTo>
                    <a:lnTo>
                      <a:pt x="799" y="3208"/>
                    </a:lnTo>
                    <a:lnTo>
                      <a:pt x="798" y="3212"/>
                    </a:lnTo>
                    <a:lnTo>
                      <a:pt x="795" y="3220"/>
                    </a:lnTo>
                    <a:lnTo>
                      <a:pt x="795" y="3232"/>
                    </a:lnTo>
                    <a:lnTo>
                      <a:pt x="797" y="3241"/>
                    </a:lnTo>
                    <a:lnTo>
                      <a:pt x="798" y="3250"/>
                    </a:lnTo>
                    <a:lnTo>
                      <a:pt x="802" y="3260"/>
                    </a:lnTo>
                    <a:lnTo>
                      <a:pt x="805" y="3269"/>
                    </a:lnTo>
                    <a:lnTo>
                      <a:pt x="812" y="3279"/>
                    </a:lnTo>
                    <a:lnTo>
                      <a:pt x="820" y="3290"/>
                    </a:lnTo>
                    <a:lnTo>
                      <a:pt x="830" y="3300"/>
                    </a:lnTo>
                    <a:lnTo>
                      <a:pt x="842" y="3311"/>
                    </a:lnTo>
                    <a:lnTo>
                      <a:pt x="857" y="3322"/>
                    </a:lnTo>
                    <a:lnTo>
                      <a:pt x="876" y="3332"/>
                    </a:lnTo>
                    <a:lnTo>
                      <a:pt x="876" y="3332"/>
                    </a:lnTo>
                    <a:lnTo>
                      <a:pt x="878" y="3334"/>
                    </a:lnTo>
                    <a:lnTo>
                      <a:pt x="887" y="3334"/>
                    </a:lnTo>
                    <a:lnTo>
                      <a:pt x="902" y="3332"/>
                    </a:lnTo>
                    <a:lnTo>
                      <a:pt x="919" y="3329"/>
                    </a:lnTo>
                    <a:lnTo>
                      <a:pt x="929" y="3325"/>
                    </a:lnTo>
                    <a:lnTo>
                      <a:pt x="940" y="3321"/>
                    </a:lnTo>
                    <a:lnTo>
                      <a:pt x="951" y="3315"/>
                    </a:lnTo>
                    <a:lnTo>
                      <a:pt x="962" y="3309"/>
                    </a:lnTo>
                    <a:lnTo>
                      <a:pt x="974" y="3300"/>
                    </a:lnTo>
                    <a:lnTo>
                      <a:pt x="985" y="3289"/>
                    </a:lnTo>
                    <a:lnTo>
                      <a:pt x="998" y="3278"/>
                    </a:lnTo>
                    <a:lnTo>
                      <a:pt x="1009" y="3263"/>
                    </a:lnTo>
                    <a:lnTo>
                      <a:pt x="1011" y="3225"/>
                    </a:lnTo>
                    <a:lnTo>
                      <a:pt x="1009" y="3214"/>
                    </a:lnTo>
                    <a:lnTo>
                      <a:pt x="1009" y="3179"/>
                    </a:lnTo>
                    <a:lnTo>
                      <a:pt x="1006" y="3141"/>
                    </a:lnTo>
                    <a:lnTo>
                      <a:pt x="1019" y="3146"/>
                    </a:lnTo>
                    <a:lnTo>
                      <a:pt x="1019" y="3146"/>
                    </a:lnTo>
                    <a:lnTo>
                      <a:pt x="1024" y="3142"/>
                    </a:lnTo>
                    <a:lnTo>
                      <a:pt x="1028" y="3138"/>
                    </a:lnTo>
                    <a:lnTo>
                      <a:pt x="1033" y="3131"/>
                    </a:lnTo>
                    <a:lnTo>
                      <a:pt x="1037" y="3124"/>
                    </a:lnTo>
                    <a:lnTo>
                      <a:pt x="1043" y="3108"/>
                    </a:lnTo>
                    <a:lnTo>
                      <a:pt x="1048" y="3091"/>
                    </a:lnTo>
                    <a:lnTo>
                      <a:pt x="1052" y="3075"/>
                    </a:lnTo>
                    <a:lnTo>
                      <a:pt x="1054" y="3060"/>
                    </a:lnTo>
                    <a:lnTo>
                      <a:pt x="1057" y="3046"/>
                    </a:lnTo>
                    <a:lnTo>
                      <a:pt x="1058" y="3032"/>
                    </a:lnTo>
                    <a:lnTo>
                      <a:pt x="1058" y="3032"/>
                    </a:lnTo>
                    <a:lnTo>
                      <a:pt x="1057" y="3027"/>
                    </a:lnTo>
                    <a:lnTo>
                      <a:pt x="1054" y="3023"/>
                    </a:lnTo>
                    <a:lnTo>
                      <a:pt x="1048" y="3014"/>
                    </a:lnTo>
                    <a:lnTo>
                      <a:pt x="1041" y="3008"/>
                    </a:lnTo>
                    <a:lnTo>
                      <a:pt x="1033" y="3002"/>
                    </a:lnTo>
                    <a:lnTo>
                      <a:pt x="1019" y="2995"/>
                    </a:lnTo>
                    <a:lnTo>
                      <a:pt x="1012" y="2992"/>
                    </a:lnTo>
                    <a:lnTo>
                      <a:pt x="1021" y="2908"/>
                    </a:lnTo>
                    <a:lnTo>
                      <a:pt x="1036" y="2718"/>
                    </a:lnTo>
                    <a:lnTo>
                      <a:pt x="1036" y="2718"/>
                    </a:lnTo>
                    <a:lnTo>
                      <a:pt x="1036" y="2702"/>
                    </a:lnTo>
                    <a:lnTo>
                      <a:pt x="1035" y="2680"/>
                    </a:lnTo>
                    <a:lnTo>
                      <a:pt x="1031" y="2626"/>
                    </a:lnTo>
                    <a:lnTo>
                      <a:pt x="1026" y="2558"/>
                    </a:lnTo>
                    <a:lnTo>
                      <a:pt x="1026" y="2531"/>
                    </a:lnTo>
                    <a:lnTo>
                      <a:pt x="1015" y="2386"/>
                    </a:lnTo>
                    <a:lnTo>
                      <a:pt x="1005" y="2256"/>
                    </a:lnTo>
                    <a:lnTo>
                      <a:pt x="995" y="2169"/>
                    </a:lnTo>
                    <a:lnTo>
                      <a:pt x="993" y="2132"/>
                    </a:lnTo>
                    <a:lnTo>
                      <a:pt x="990" y="2097"/>
                    </a:lnTo>
                    <a:lnTo>
                      <a:pt x="988" y="2047"/>
                    </a:lnTo>
                    <a:lnTo>
                      <a:pt x="984" y="1932"/>
                    </a:lnTo>
                    <a:lnTo>
                      <a:pt x="984" y="1878"/>
                    </a:lnTo>
                    <a:lnTo>
                      <a:pt x="982" y="1720"/>
                    </a:lnTo>
                    <a:lnTo>
                      <a:pt x="974" y="1594"/>
                    </a:lnTo>
                    <a:lnTo>
                      <a:pt x="977" y="1560"/>
                    </a:lnTo>
                    <a:lnTo>
                      <a:pt x="977" y="1560"/>
                    </a:lnTo>
                    <a:lnTo>
                      <a:pt x="974" y="1543"/>
                    </a:lnTo>
                    <a:lnTo>
                      <a:pt x="971" y="1529"/>
                    </a:lnTo>
                    <a:lnTo>
                      <a:pt x="967" y="1519"/>
                    </a:lnTo>
                    <a:lnTo>
                      <a:pt x="963" y="1513"/>
                    </a:lnTo>
                    <a:lnTo>
                      <a:pt x="941" y="1386"/>
                    </a:lnTo>
                    <a:lnTo>
                      <a:pt x="909" y="1343"/>
                    </a:lnTo>
                    <a:lnTo>
                      <a:pt x="909" y="1326"/>
                    </a:lnTo>
                    <a:lnTo>
                      <a:pt x="915" y="1317"/>
                    </a:lnTo>
                    <a:lnTo>
                      <a:pt x="915" y="1298"/>
                    </a:lnTo>
                    <a:lnTo>
                      <a:pt x="922" y="1298"/>
                    </a:lnTo>
                    <a:lnTo>
                      <a:pt x="925" y="1290"/>
                    </a:lnTo>
                    <a:lnTo>
                      <a:pt x="920" y="1249"/>
                    </a:lnTo>
                    <a:lnTo>
                      <a:pt x="925" y="1247"/>
                    </a:lnTo>
                    <a:lnTo>
                      <a:pt x="1012" y="1229"/>
                    </a:lnTo>
                    <a:lnTo>
                      <a:pt x="1041" y="1222"/>
                    </a:lnTo>
                    <a:lnTo>
                      <a:pt x="1093" y="1217"/>
                    </a:lnTo>
                    <a:lnTo>
                      <a:pt x="1093" y="1217"/>
                    </a:lnTo>
                    <a:lnTo>
                      <a:pt x="1104" y="1212"/>
                    </a:lnTo>
                    <a:lnTo>
                      <a:pt x="1115" y="1207"/>
                    </a:lnTo>
                    <a:lnTo>
                      <a:pt x="1131" y="1197"/>
                    </a:lnTo>
                    <a:lnTo>
                      <a:pt x="1141" y="1190"/>
                    </a:lnTo>
                    <a:lnTo>
                      <a:pt x="1144" y="1186"/>
                    </a:lnTo>
                    <a:lnTo>
                      <a:pt x="1144" y="1186"/>
                    </a:lnTo>
                    <a:lnTo>
                      <a:pt x="1147" y="1181"/>
                    </a:lnTo>
                    <a:lnTo>
                      <a:pt x="1148" y="1176"/>
                    </a:lnTo>
                    <a:lnTo>
                      <a:pt x="1152" y="1163"/>
                    </a:lnTo>
                    <a:lnTo>
                      <a:pt x="1154" y="1148"/>
                    </a:lnTo>
                    <a:lnTo>
                      <a:pt x="1155" y="1133"/>
                    </a:lnTo>
                    <a:lnTo>
                      <a:pt x="1155" y="1107"/>
                    </a:lnTo>
                    <a:lnTo>
                      <a:pt x="1155" y="1096"/>
                    </a:lnTo>
                    <a:lnTo>
                      <a:pt x="1155" y="1096"/>
                    </a:lnTo>
                    <a:close/>
                    <a:moveTo>
                      <a:pt x="286" y="1152"/>
                    </a:moveTo>
                    <a:lnTo>
                      <a:pt x="284" y="1127"/>
                    </a:lnTo>
                    <a:lnTo>
                      <a:pt x="295" y="1109"/>
                    </a:lnTo>
                    <a:lnTo>
                      <a:pt x="295" y="1068"/>
                    </a:lnTo>
                    <a:lnTo>
                      <a:pt x="300" y="1056"/>
                    </a:lnTo>
                    <a:lnTo>
                      <a:pt x="300" y="1056"/>
                    </a:lnTo>
                    <a:lnTo>
                      <a:pt x="301" y="1056"/>
                    </a:lnTo>
                    <a:lnTo>
                      <a:pt x="302" y="1057"/>
                    </a:lnTo>
                    <a:lnTo>
                      <a:pt x="304" y="1059"/>
                    </a:lnTo>
                    <a:lnTo>
                      <a:pt x="299" y="1107"/>
                    </a:lnTo>
                    <a:lnTo>
                      <a:pt x="295" y="1155"/>
                    </a:lnTo>
                    <a:lnTo>
                      <a:pt x="284" y="1189"/>
                    </a:lnTo>
                    <a:lnTo>
                      <a:pt x="286" y="1162"/>
                    </a:lnTo>
                    <a:lnTo>
                      <a:pt x="286" y="1152"/>
                    </a:lnTo>
                    <a:close/>
                    <a:moveTo>
                      <a:pt x="190" y="1636"/>
                    </a:moveTo>
                    <a:lnTo>
                      <a:pt x="194" y="1631"/>
                    </a:lnTo>
                    <a:lnTo>
                      <a:pt x="203" y="1637"/>
                    </a:lnTo>
                    <a:lnTo>
                      <a:pt x="205" y="1657"/>
                    </a:lnTo>
                    <a:lnTo>
                      <a:pt x="205" y="1657"/>
                    </a:lnTo>
                    <a:lnTo>
                      <a:pt x="201" y="1655"/>
                    </a:lnTo>
                    <a:lnTo>
                      <a:pt x="196" y="1653"/>
                    </a:lnTo>
                    <a:lnTo>
                      <a:pt x="193" y="1655"/>
                    </a:lnTo>
                    <a:lnTo>
                      <a:pt x="189" y="1657"/>
                    </a:lnTo>
                    <a:lnTo>
                      <a:pt x="190" y="1636"/>
                    </a:lnTo>
                    <a:close/>
                    <a:moveTo>
                      <a:pt x="210" y="2070"/>
                    </a:moveTo>
                    <a:lnTo>
                      <a:pt x="219" y="1995"/>
                    </a:lnTo>
                    <a:lnTo>
                      <a:pt x="224" y="2028"/>
                    </a:lnTo>
                    <a:lnTo>
                      <a:pt x="210" y="2070"/>
                    </a:lnTo>
                    <a:close/>
                    <a:moveTo>
                      <a:pt x="301" y="1489"/>
                    </a:moveTo>
                    <a:lnTo>
                      <a:pt x="293" y="1531"/>
                    </a:lnTo>
                    <a:lnTo>
                      <a:pt x="288" y="1552"/>
                    </a:lnTo>
                    <a:lnTo>
                      <a:pt x="268" y="1584"/>
                    </a:lnTo>
                    <a:lnTo>
                      <a:pt x="269" y="1649"/>
                    </a:lnTo>
                    <a:lnTo>
                      <a:pt x="254" y="1725"/>
                    </a:lnTo>
                    <a:lnTo>
                      <a:pt x="249" y="1794"/>
                    </a:lnTo>
                    <a:lnTo>
                      <a:pt x="231" y="1906"/>
                    </a:lnTo>
                    <a:lnTo>
                      <a:pt x="245" y="1796"/>
                    </a:lnTo>
                    <a:lnTo>
                      <a:pt x="240" y="1766"/>
                    </a:lnTo>
                    <a:lnTo>
                      <a:pt x="240" y="1766"/>
                    </a:lnTo>
                    <a:lnTo>
                      <a:pt x="237" y="1759"/>
                    </a:lnTo>
                    <a:lnTo>
                      <a:pt x="235" y="1755"/>
                    </a:lnTo>
                    <a:lnTo>
                      <a:pt x="227" y="1746"/>
                    </a:lnTo>
                    <a:lnTo>
                      <a:pt x="228" y="1742"/>
                    </a:lnTo>
                    <a:lnTo>
                      <a:pt x="224" y="1741"/>
                    </a:lnTo>
                    <a:lnTo>
                      <a:pt x="224" y="1690"/>
                    </a:lnTo>
                    <a:lnTo>
                      <a:pt x="228" y="1688"/>
                    </a:lnTo>
                    <a:lnTo>
                      <a:pt x="228" y="1688"/>
                    </a:lnTo>
                    <a:lnTo>
                      <a:pt x="233" y="1687"/>
                    </a:lnTo>
                    <a:lnTo>
                      <a:pt x="237" y="1685"/>
                    </a:lnTo>
                    <a:lnTo>
                      <a:pt x="242" y="1681"/>
                    </a:lnTo>
                    <a:lnTo>
                      <a:pt x="245" y="1677"/>
                    </a:lnTo>
                    <a:lnTo>
                      <a:pt x="246" y="1674"/>
                    </a:lnTo>
                    <a:lnTo>
                      <a:pt x="246" y="1639"/>
                    </a:lnTo>
                    <a:lnTo>
                      <a:pt x="251" y="1603"/>
                    </a:lnTo>
                    <a:lnTo>
                      <a:pt x="251" y="1577"/>
                    </a:lnTo>
                    <a:lnTo>
                      <a:pt x="251" y="1577"/>
                    </a:lnTo>
                    <a:lnTo>
                      <a:pt x="259" y="1579"/>
                    </a:lnTo>
                    <a:lnTo>
                      <a:pt x="263" y="1575"/>
                    </a:lnTo>
                    <a:lnTo>
                      <a:pt x="268" y="1510"/>
                    </a:lnTo>
                    <a:lnTo>
                      <a:pt x="268" y="1510"/>
                    </a:lnTo>
                    <a:lnTo>
                      <a:pt x="270" y="1512"/>
                    </a:lnTo>
                    <a:lnTo>
                      <a:pt x="277" y="1448"/>
                    </a:lnTo>
                    <a:lnTo>
                      <a:pt x="274" y="1444"/>
                    </a:lnTo>
                    <a:lnTo>
                      <a:pt x="277" y="1441"/>
                    </a:lnTo>
                    <a:lnTo>
                      <a:pt x="291" y="1476"/>
                    </a:lnTo>
                    <a:lnTo>
                      <a:pt x="307" y="1477"/>
                    </a:lnTo>
                    <a:lnTo>
                      <a:pt x="307" y="1477"/>
                    </a:lnTo>
                    <a:lnTo>
                      <a:pt x="301" y="1489"/>
                    </a:lnTo>
                    <a:close/>
                    <a:moveTo>
                      <a:pt x="952" y="1067"/>
                    </a:moveTo>
                    <a:lnTo>
                      <a:pt x="946" y="1068"/>
                    </a:lnTo>
                    <a:lnTo>
                      <a:pt x="932" y="1063"/>
                    </a:lnTo>
                    <a:lnTo>
                      <a:pt x="902" y="1059"/>
                    </a:lnTo>
                    <a:lnTo>
                      <a:pt x="894" y="1063"/>
                    </a:lnTo>
                    <a:lnTo>
                      <a:pt x="893" y="1032"/>
                    </a:lnTo>
                    <a:lnTo>
                      <a:pt x="883" y="1010"/>
                    </a:lnTo>
                    <a:lnTo>
                      <a:pt x="884" y="980"/>
                    </a:lnTo>
                    <a:lnTo>
                      <a:pt x="889" y="961"/>
                    </a:lnTo>
                    <a:lnTo>
                      <a:pt x="894" y="918"/>
                    </a:lnTo>
                    <a:lnTo>
                      <a:pt x="908" y="961"/>
                    </a:lnTo>
                    <a:lnTo>
                      <a:pt x="940" y="1025"/>
                    </a:lnTo>
                    <a:lnTo>
                      <a:pt x="953" y="1049"/>
                    </a:lnTo>
                    <a:lnTo>
                      <a:pt x="952" y="1067"/>
                    </a:lnTo>
                    <a:close/>
                  </a:path>
                </a:pathLst>
              </a:custGeom>
              <a:grpFill/>
              <a:ln w="9525">
                <a:noFill/>
                <a:round/>
                <a:headEnd/>
                <a:tailEnd/>
              </a:ln>
              <a:effectLst/>
            </p:spPr>
            <p:txBody>
              <a:bodyPr/>
              <a:lstStyle/>
              <a:p>
                <a:pPr fontAlgn="auto">
                  <a:spcBef>
                    <a:spcPts val="0"/>
                  </a:spcBef>
                  <a:spcAft>
                    <a:spcPts val="0"/>
                  </a:spcAft>
                  <a:defRPr/>
                </a:pPr>
                <a:endParaRPr lang="zh-CN" altLang="en-US">
                  <a:latin typeface="+mn-lt"/>
                  <a:ea typeface="+mn-ea"/>
                  <a:cs typeface="Arial" pitchFamily="34" charset="0"/>
                </a:endParaRPr>
              </a:p>
            </p:txBody>
          </p:sp>
          <p:sp>
            <p:nvSpPr>
              <p:cNvPr id="27" name="Freeform 9"/>
              <p:cNvSpPr>
                <a:spLocks noEditPoints="1"/>
              </p:cNvSpPr>
              <p:nvPr/>
            </p:nvSpPr>
            <p:spPr bwMode="gray">
              <a:xfrm>
                <a:off x="3454" y="2189"/>
                <a:ext cx="279" cy="784"/>
              </a:xfrm>
              <a:custGeom>
                <a:avLst/>
                <a:gdLst/>
                <a:ahLst/>
                <a:cxnLst>
                  <a:cxn ang="0">
                    <a:pos x="1128" y="998"/>
                  </a:cxn>
                  <a:cxn ang="0">
                    <a:pos x="1036" y="783"/>
                  </a:cxn>
                  <a:cxn ang="0">
                    <a:pos x="876" y="566"/>
                  </a:cxn>
                  <a:cxn ang="0">
                    <a:pos x="731" y="471"/>
                  </a:cxn>
                  <a:cxn ang="0">
                    <a:pos x="807" y="326"/>
                  </a:cxn>
                  <a:cxn ang="0">
                    <a:pos x="818" y="199"/>
                  </a:cxn>
                  <a:cxn ang="0">
                    <a:pos x="754" y="87"/>
                  </a:cxn>
                  <a:cxn ang="0">
                    <a:pos x="575" y="7"/>
                  </a:cxn>
                  <a:cxn ang="0">
                    <a:pos x="529" y="49"/>
                  </a:cxn>
                  <a:cxn ang="0">
                    <a:pos x="465" y="78"/>
                  </a:cxn>
                  <a:cxn ang="0">
                    <a:pos x="461" y="166"/>
                  </a:cxn>
                  <a:cxn ang="0">
                    <a:pos x="474" y="204"/>
                  </a:cxn>
                  <a:cxn ang="0">
                    <a:pos x="471" y="353"/>
                  </a:cxn>
                  <a:cxn ang="0">
                    <a:pos x="519" y="416"/>
                  </a:cxn>
                  <a:cxn ang="0">
                    <a:pos x="355" y="527"/>
                  </a:cxn>
                  <a:cxn ang="0">
                    <a:pos x="235" y="581"/>
                  </a:cxn>
                  <a:cxn ang="0">
                    <a:pos x="174" y="867"/>
                  </a:cxn>
                  <a:cxn ang="0">
                    <a:pos x="136" y="1159"/>
                  </a:cxn>
                  <a:cxn ang="0">
                    <a:pos x="114" y="1456"/>
                  </a:cxn>
                  <a:cxn ang="0">
                    <a:pos x="114" y="1536"/>
                  </a:cxn>
                  <a:cxn ang="0">
                    <a:pos x="177" y="1709"/>
                  </a:cxn>
                  <a:cxn ang="0">
                    <a:pos x="174" y="1727"/>
                  </a:cxn>
                  <a:cxn ang="0">
                    <a:pos x="132" y="1779"/>
                  </a:cxn>
                  <a:cxn ang="0">
                    <a:pos x="44" y="2243"/>
                  </a:cxn>
                  <a:cxn ang="0">
                    <a:pos x="108" y="2220"/>
                  </a:cxn>
                  <a:cxn ang="0">
                    <a:pos x="131" y="2376"/>
                  </a:cxn>
                  <a:cxn ang="0">
                    <a:pos x="28" y="3062"/>
                  </a:cxn>
                  <a:cxn ang="0">
                    <a:pos x="0" y="3191"/>
                  </a:cxn>
                  <a:cxn ang="0">
                    <a:pos x="36" y="3276"/>
                  </a:cxn>
                  <a:cxn ang="0">
                    <a:pos x="109" y="3287"/>
                  </a:cxn>
                  <a:cxn ang="0">
                    <a:pos x="196" y="3239"/>
                  </a:cxn>
                  <a:cxn ang="0">
                    <a:pos x="256" y="3093"/>
                  </a:cxn>
                  <a:cxn ang="0">
                    <a:pos x="285" y="3008"/>
                  </a:cxn>
                  <a:cxn ang="0">
                    <a:pos x="373" y="2764"/>
                  </a:cxn>
                  <a:cxn ang="0">
                    <a:pos x="590" y="1862"/>
                  </a:cxn>
                  <a:cxn ang="0">
                    <a:pos x="725" y="2087"/>
                  </a:cxn>
                  <a:cxn ang="0">
                    <a:pos x="765" y="2409"/>
                  </a:cxn>
                  <a:cxn ang="0">
                    <a:pos x="772" y="3059"/>
                  </a:cxn>
                  <a:cxn ang="0">
                    <a:pos x="810" y="3135"/>
                  </a:cxn>
                  <a:cxn ang="0">
                    <a:pos x="802" y="3260"/>
                  </a:cxn>
                  <a:cxn ang="0">
                    <a:pos x="876" y="3332"/>
                  </a:cxn>
                  <a:cxn ang="0">
                    <a:pos x="962" y="3309"/>
                  </a:cxn>
                  <a:cxn ang="0">
                    <a:pos x="1006" y="3141"/>
                  </a:cxn>
                  <a:cxn ang="0">
                    <a:pos x="1048" y="3091"/>
                  </a:cxn>
                  <a:cxn ang="0">
                    <a:pos x="1048" y="3014"/>
                  </a:cxn>
                  <a:cxn ang="0">
                    <a:pos x="1036" y="2702"/>
                  </a:cxn>
                  <a:cxn ang="0">
                    <a:pos x="993" y="2132"/>
                  </a:cxn>
                  <a:cxn ang="0">
                    <a:pos x="977" y="1560"/>
                  </a:cxn>
                  <a:cxn ang="0">
                    <a:pos x="915" y="1317"/>
                  </a:cxn>
                  <a:cxn ang="0">
                    <a:pos x="1093" y="1217"/>
                  </a:cxn>
                  <a:cxn ang="0">
                    <a:pos x="1147" y="1181"/>
                  </a:cxn>
                  <a:cxn ang="0">
                    <a:pos x="286" y="1152"/>
                  </a:cxn>
                  <a:cxn ang="0">
                    <a:pos x="304" y="1059"/>
                  </a:cxn>
                  <a:cxn ang="0">
                    <a:pos x="203" y="1637"/>
                  </a:cxn>
                  <a:cxn ang="0">
                    <a:pos x="210" y="2070"/>
                  </a:cxn>
                  <a:cxn ang="0">
                    <a:pos x="269" y="1649"/>
                  </a:cxn>
                  <a:cxn ang="0">
                    <a:pos x="235" y="1755"/>
                  </a:cxn>
                  <a:cxn ang="0">
                    <a:pos x="237" y="1685"/>
                  </a:cxn>
                  <a:cxn ang="0">
                    <a:pos x="259" y="1579"/>
                  </a:cxn>
                  <a:cxn ang="0">
                    <a:pos x="291" y="1476"/>
                  </a:cxn>
                  <a:cxn ang="0">
                    <a:pos x="894" y="1063"/>
                  </a:cxn>
                  <a:cxn ang="0">
                    <a:pos x="953" y="1049"/>
                  </a:cxn>
                </a:cxnLst>
                <a:rect l="0" t="0" r="r" b="b"/>
                <a:pathLst>
                  <a:path w="1155" h="3334">
                    <a:moveTo>
                      <a:pt x="1155" y="1096"/>
                    </a:moveTo>
                    <a:lnTo>
                      <a:pt x="1149" y="1074"/>
                    </a:lnTo>
                    <a:lnTo>
                      <a:pt x="1148" y="1054"/>
                    </a:lnTo>
                    <a:lnTo>
                      <a:pt x="1148" y="1054"/>
                    </a:lnTo>
                    <a:lnTo>
                      <a:pt x="1143" y="1037"/>
                    </a:lnTo>
                    <a:lnTo>
                      <a:pt x="1138" y="1022"/>
                    </a:lnTo>
                    <a:lnTo>
                      <a:pt x="1133" y="1009"/>
                    </a:lnTo>
                    <a:lnTo>
                      <a:pt x="1128" y="998"/>
                    </a:lnTo>
                    <a:lnTo>
                      <a:pt x="1120" y="982"/>
                    </a:lnTo>
                    <a:lnTo>
                      <a:pt x="1117" y="977"/>
                    </a:lnTo>
                    <a:lnTo>
                      <a:pt x="1095" y="931"/>
                    </a:lnTo>
                    <a:lnTo>
                      <a:pt x="1085" y="892"/>
                    </a:lnTo>
                    <a:lnTo>
                      <a:pt x="1056" y="857"/>
                    </a:lnTo>
                    <a:lnTo>
                      <a:pt x="1038" y="809"/>
                    </a:lnTo>
                    <a:lnTo>
                      <a:pt x="1036" y="783"/>
                    </a:lnTo>
                    <a:lnTo>
                      <a:pt x="1036" y="783"/>
                    </a:lnTo>
                    <a:lnTo>
                      <a:pt x="1019" y="749"/>
                    </a:lnTo>
                    <a:lnTo>
                      <a:pt x="991" y="699"/>
                    </a:lnTo>
                    <a:lnTo>
                      <a:pt x="957" y="637"/>
                    </a:lnTo>
                    <a:lnTo>
                      <a:pt x="942" y="620"/>
                    </a:lnTo>
                    <a:lnTo>
                      <a:pt x="938" y="618"/>
                    </a:lnTo>
                    <a:lnTo>
                      <a:pt x="918" y="598"/>
                    </a:lnTo>
                    <a:lnTo>
                      <a:pt x="894" y="581"/>
                    </a:lnTo>
                    <a:lnTo>
                      <a:pt x="876" y="566"/>
                    </a:lnTo>
                    <a:lnTo>
                      <a:pt x="863" y="563"/>
                    </a:lnTo>
                    <a:lnTo>
                      <a:pt x="824" y="544"/>
                    </a:lnTo>
                    <a:lnTo>
                      <a:pt x="808" y="523"/>
                    </a:lnTo>
                    <a:lnTo>
                      <a:pt x="787" y="522"/>
                    </a:lnTo>
                    <a:lnTo>
                      <a:pt x="786" y="522"/>
                    </a:lnTo>
                    <a:lnTo>
                      <a:pt x="778" y="519"/>
                    </a:lnTo>
                    <a:lnTo>
                      <a:pt x="745" y="473"/>
                    </a:lnTo>
                    <a:lnTo>
                      <a:pt x="731" y="471"/>
                    </a:lnTo>
                    <a:lnTo>
                      <a:pt x="734" y="452"/>
                    </a:lnTo>
                    <a:lnTo>
                      <a:pt x="735" y="453"/>
                    </a:lnTo>
                    <a:lnTo>
                      <a:pt x="742" y="439"/>
                    </a:lnTo>
                    <a:lnTo>
                      <a:pt x="750" y="463"/>
                    </a:lnTo>
                    <a:lnTo>
                      <a:pt x="755" y="463"/>
                    </a:lnTo>
                    <a:lnTo>
                      <a:pt x="779" y="411"/>
                    </a:lnTo>
                    <a:lnTo>
                      <a:pt x="807" y="326"/>
                    </a:lnTo>
                    <a:lnTo>
                      <a:pt x="807" y="326"/>
                    </a:lnTo>
                    <a:lnTo>
                      <a:pt x="814" y="305"/>
                    </a:lnTo>
                    <a:lnTo>
                      <a:pt x="821" y="279"/>
                    </a:lnTo>
                    <a:lnTo>
                      <a:pt x="829" y="249"/>
                    </a:lnTo>
                    <a:lnTo>
                      <a:pt x="829" y="249"/>
                    </a:lnTo>
                    <a:lnTo>
                      <a:pt x="828" y="236"/>
                    </a:lnTo>
                    <a:lnTo>
                      <a:pt x="825" y="222"/>
                    </a:lnTo>
                    <a:lnTo>
                      <a:pt x="821" y="210"/>
                    </a:lnTo>
                    <a:lnTo>
                      <a:pt x="818" y="199"/>
                    </a:lnTo>
                    <a:lnTo>
                      <a:pt x="809" y="184"/>
                    </a:lnTo>
                    <a:lnTo>
                      <a:pt x="805" y="178"/>
                    </a:lnTo>
                    <a:lnTo>
                      <a:pt x="805" y="178"/>
                    </a:lnTo>
                    <a:lnTo>
                      <a:pt x="794" y="163"/>
                    </a:lnTo>
                    <a:lnTo>
                      <a:pt x="783" y="148"/>
                    </a:lnTo>
                    <a:lnTo>
                      <a:pt x="773" y="132"/>
                    </a:lnTo>
                    <a:lnTo>
                      <a:pt x="760" y="89"/>
                    </a:lnTo>
                    <a:lnTo>
                      <a:pt x="754" y="87"/>
                    </a:lnTo>
                    <a:lnTo>
                      <a:pt x="730" y="57"/>
                    </a:lnTo>
                    <a:lnTo>
                      <a:pt x="696" y="51"/>
                    </a:lnTo>
                    <a:lnTo>
                      <a:pt x="635" y="10"/>
                    </a:lnTo>
                    <a:lnTo>
                      <a:pt x="629" y="10"/>
                    </a:lnTo>
                    <a:lnTo>
                      <a:pt x="634" y="25"/>
                    </a:lnTo>
                    <a:lnTo>
                      <a:pt x="588" y="0"/>
                    </a:lnTo>
                    <a:lnTo>
                      <a:pt x="598" y="25"/>
                    </a:lnTo>
                    <a:lnTo>
                      <a:pt x="575" y="7"/>
                    </a:lnTo>
                    <a:lnTo>
                      <a:pt x="579" y="29"/>
                    </a:lnTo>
                    <a:lnTo>
                      <a:pt x="574" y="26"/>
                    </a:lnTo>
                    <a:lnTo>
                      <a:pt x="534" y="14"/>
                    </a:lnTo>
                    <a:lnTo>
                      <a:pt x="556" y="39"/>
                    </a:lnTo>
                    <a:lnTo>
                      <a:pt x="554" y="41"/>
                    </a:lnTo>
                    <a:lnTo>
                      <a:pt x="519" y="19"/>
                    </a:lnTo>
                    <a:lnTo>
                      <a:pt x="532" y="47"/>
                    </a:lnTo>
                    <a:lnTo>
                      <a:pt x="529" y="49"/>
                    </a:lnTo>
                    <a:lnTo>
                      <a:pt x="508" y="19"/>
                    </a:lnTo>
                    <a:lnTo>
                      <a:pt x="508" y="24"/>
                    </a:lnTo>
                    <a:lnTo>
                      <a:pt x="507" y="56"/>
                    </a:lnTo>
                    <a:lnTo>
                      <a:pt x="476" y="46"/>
                    </a:lnTo>
                    <a:lnTo>
                      <a:pt x="479" y="50"/>
                    </a:lnTo>
                    <a:lnTo>
                      <a:pt x="505" y="73"/>
                    </a:lnTo>
                    <a:lnTo>
                      <a:pt x="461" y="74"/>
                    </a:lnTo>
                    <a:lnTo>
                      <a:pt x="465" y="78"/>
                    </a:lnTo>
                    <a:lnTo>
                      <a:pt x="489" y="90"/>
                    </a:lnTo>
                    <a:lnTo>
                      <a:pt x="468" y="94"/>
                    </a:lnTo>
                    <a:lnTo>
                      <a:pt x="491" y="103"/>
                    </a:lnTo>
                    <a:lnTo>
                      <a:pt x="458" y="115"/>
                    </a:lnTo>
                    <a:lnTo>
                      <a:pt x="482" y="126"/>
                    </a:lnTo>
                    <a:lnTo>
                      <a:pt x="468" y="137"/>
                    </a:lnTo>
                    <a:lnTo>
                      <a:pt x="482" y="139"/>
                    </a:lnTo>
                    <a:lnTo>
                      <a:pt x="461" y="166"/>
                    </a:lnTo>
                    <a:lnTo>
                      <a:pt x="464" y="164"/>
                    </a:lnTo>
                    <a:lnTo>
                      <a:pt x="479" y="158"/>
                    </a:lnTo>
                    <a:lnTo>
                      <a:pt x="479" y="158"/>
                    </a:lnTo>
                    <a:lnTo>
                      <a:pt x="476" y="167"/>
                    </a:lnTo>
                    <a:lnTo>
                      <a:pt x="474" y="178"/>
                    </a:lnTo>
                    <a:lnTo>
                      <a:pt x="473" y="190"/>
                    </a:lnTo>
                    <a:lnTo>
                      <a:pt x="473" y="198"/>
                    </a:lnTo>
                    <a:lnTo>
                      <a:pt x="474" y="204"/>
                    </a:lnTo>
                    <a:lnTo>
                      <a:pt x="471" y="216"/>
                    </a:lnTo>
                    <a:lnTo>
                      <a:pt x="471" y="229"/>
                    </a:lnTo>
                    <a:lnTo>
                      <a:pt x="471" y="229"/>
                    </a:lnTo>
                    <a:lnTo>
                      <a:pt x="466" y="240"/>
                    </a:lnTo>
                    <a:lnTo>
                      <a:pt x="460" y="252"/>
                    </a:lnTo>
                    <a:lnTo>
                      <a:pt x="469" y="304"/>
                    </a:lnTo>
                    <a:lnTo>
                      <a:pt x="471" y="353"/>
                    </a:lnTo>
                    <a:lnTo>
                      <a:pt x="471" y="353"/>
                    </a:lnTo>
                    <a:lnTo>
                      <a:pt x="473" y="359"/>
                    </a:lnTo>
                    <a:lnTo>
                      <a:pt x="474" y="365"/>
                    </a:lnTo>
                    <a:lnTo>
                      <a:pt x="477" y="374"/>
                    </a:lnTo>
                    <a:lnTo>
                      <a:pt x="481" y="383"/>
                    </a:lnTo>
                    <a:lnTo>
                      <a:pt x="487" y="391"/>
                    </a:lnTo>
                    <a:lnTo>
                      <a:pt x="495" y="399"/>
                    </a:lnTo>
                    <a:lnTo>
                      <a:pt x="505" y="406"/>
                    </a:lnTo>
                    <a:lnTo>
                      <a:pt x="519" y="416"/>
                    </a:lnTo>
                    <a:lnTo>
                      <a:pt x="521" y="428"/>
                    </a:lnTo>
                    <a:lnTo>
                      <a:pt x="519" y="439"/>
                    </a:lnTo>
                    <a:lnTo>
                      <a:pt x="510" y="441"/>
                    </a:lnTo>
                    <a:lnTo>
                      <a:pt x="438" y="505"/>
                    </a:lnTo>
                    <a:lnTo>
                      <a:pt x="415" y="507"/>
                    </a:lnTo>
                    <a:lnTo>
                      <a:pt x="388" y="523"/>
                    </a:lnTo>
                    <a:lnTo>
                      <a:pt x="355" y="527"/>
                    </a:lnTo>
                    <a:lnTo>
                      <a:pt x="355" y="527"/>
                    </a:lnTo>
                    <a:lnTo>
                      <a:pt x="343" y="529"/>
                    </a:lnTo>
                    <a:lnTo>
                      <a:pt x="332" y="532"/>
                    </a:lnTo>
                    <a:lnTo>
                      <a:pt x="310" y="538"/>
                    </a:lnTo>
                    <a:lnTo>
                      <a:pt x="289" y="547"/>
                    </a:lnTo>
                    <a:lnTo>
                      <a:pt x="270" y="556"/>
                    </a:lnTo>
                    <a:lnTo>
                      <a:pt x="256" y="565"/>
                    </a:lnTo>
                    <a:lnTo>
                      <a:pt x="245" y="574"/>
                    </a:lnTo>
                    <a:lnTo>
                      <a:pt x="235" y="581"/>
                    </a:lnTo>
                    <a:lnTo>
                      <a:pt x="232" y="619"/>
                    </a:lnTo>
                    <a:lnTo>
                      <a:pt x="205" y="690"/>
                    </a:lnTo>
                    <a:lnTo>
                      <a:pt x="195" y="731"/>
                    </a:lnTo>
                    <a:lnTo>
                      <a:pt x="187" y="793"/>
                    </a:lnTo>
                    <a:lnTo>
                      <a:pt x="183" y="809"/>
                    </a:lnTo>
                    <a:lnTo>
                      <a:pt x="183" y="809"/>
                    </a:lnTo>
                    <a:lnTo>
                      <a:pt x="178" y="837"/>
                    </a:lnTo>
                    <a:lnTo>
                      <a:pt x="174" y="867"/>
                    </a:lnTo>
                    <a:lnTo>
                      <a:pt x="169" y="921"/>
                    </a:lnTo>
                    <a:lnTo>
                      <a:pt x="168" y="962"/>
                    </a:lnTo>
                    <a:lnTo>
                      <a:pt x="168" y="978"/>
                    </a:lnTo>
                    <a:lnTo>
                      <a:pt x="155" y="1017"/>
                    </a:lnTo>
                    <a:lnTo>
                      <a:pt x="146" y="1063"/>
                    </a:lnTo>
                    <a:lnTo>
                      <a:pt x="137" y="1079"/>
                    </a:lnTo>
                    <a:lnTo>
                      <a:pt x="134" y="1141"/>
                    </a:lnTo>
                    <a:lnTo>
                      <a:pt x="136" y="1159"/>
                    </a:lnTo>
                    <a:lnTo>
                      <a:pt x="130" y="1173"/>
                    </a:lnTo>
                    <a:lnTo>
                      <a:pt x="113" y="1231"/>
                    </a:lnTo>
                    <a:lnTo>
                      <a:pt x="116" y="1249"/>
                    </a:lnTo>
                    <a:lnTo>
                      <a:pt x="121" y="1277"/>
                    </a:lnTo>
                    <a:lnTo>
                      <a:pt x="111" y="1297"/>
                    </a:lnTo>
                    <a:lnTo>
                      <a:pt x="113" y="1340"/>
                    </a:lnTo>
                    <a:lnTo>
                      <a:pt x="114" y="1456"/>
                    </a:lnTo>
                    <a:lnTo>
                      <a:pt x="114" y="1456"/>
                    </a:lnTo>
                    <a:lnTo>
                      <a:pt x="113" y="1466"/>
                    </a:lnTo>
                    <a:lnTo>
                      <a:pt x="113" y="1466"/>
                    </a:lnTo>
                    <a:lnTo>
                      <a:pt x="97" y="1477"/>
                    </a:lnTo>
                    <a:lnTo>
                      <a:pt x="102" y="1530"/>
                    </a:lnTo>
                    <a:lnTo>
                      <a:pt x="111" y="1539"/>
                    </a:lnTo>
                    <a:lnTo>
                      <a:pt x="111" y="1539"/>
                    </a:lnTo>
                    <a:lnTo>
                      <a:pt x="114" y="1536"/>
                    </a:lnTo>
                    <a:lnTo>
                      <a:pt x="114" y="1536"/>
                    </a:lnTo>
                    <a:lnTo>
                      <a:pt x="116" y="1579"/>
                    </a:lnTo>
                    <a:lnTo>
                      <a:pt x="119" y="1597"/>
                    </a:lnTo>
                    <a:lnTo>
                      <a:pt x="120" y="1597"/>
                    </a:lnTo>
                    <a:lnTo>
                      <a:pt x="114" y="1644"/>
                    </a:lnTo>
                    <a:lnTo>
                      <a:pt x="126" y="1679"/>
                    </a:lnTo>
                    <a:lnTo>
                      <a:pt x="146" y="1705"/>
                    </a:lnTo>
                    <a:lnTo>
                      <a:pt x="164" y="1718"/>
                    </a:lnTo>
                    <a:lnTo>
                      <a:pt x="177" y="1709"/>
                    </a:lnTo>
                    <a:lnTo>
                      <a:pt x="184" y="1709"/>
                    </a:lnTo>
                    <a:lnTo>
                      <a:pt x="184" y="1709"/>
                    </a:lnTo>
                    <a:lnTo>
                      <a:pt x="185" y="1722"/>
                    </a:lnTo>
                    <a:lnTo>
                      <a:pt x="183" y="1720"/>
                    </a:lnTo>
                    <a:lnTo>
                      <a:pt x="179" y="1727"/>
                    </a:lnTo>
                    <a:lnTo>
                      <a:pt x="179" y="1727"/>
                    </a:lnTo>
                    <a:lnTo>
                      <a:pt x="174" y="1727"/>
                    </a:lnTo>
                    <a:lnTo>
                      <a:pt x="174" y="1727"/>
                    </a:lnTo>
                    <a:lnTo>
                      <a:pt x="166" y="1734"/>
                    </a:lnTo>
                    <a:lnTo>
                      <a:pt x="159" y="1740"/>
                    </a:lnTo>
                    <a:lnTo>
                      <a:pt x="152" y="1747"/>
                    </a:lnTo>
                    <a:lnTo>
                      <a:pt x="146" y="1755"/>
                    </a:lnTo>
                    <a:lnTo>
                      <a:pt x="137" y="1769"/>
                    </a:lnTo>
                    <a:lnTo>
                      <a:pt x="132" y="1779"/>
                    </a:lnTo>
                    <a:lnTo>
                      <a:pt x="132" y="1779"/>
                    </a:lnTo>
                    <a:lnTo>
                      <a:pt x="132" y="1779"/>
                    </a:lnTo>
                    <a:lnTo>
                      <a:pt x="132" y="1779"/>
                    </a:lnTo>
                    <a:lnTo>
                      <a:pt x="132" y="1779"/>
                    </a:lnTo>
                    <a:lnTo>
                      <a:pt x="131" y="1782"/>
                    </a:lnTo>
                    <a:lnTo>
                      <a:pt x="131" y="1782"/>
                    </a:lnTo>
                    <a:lnTo>
                      <a:pt x="33" y="2244"/>
                    </a:lnTo>
                    <a:lnTo>
                      <a:pt x="30" y="2255"/>
                    </a:lnTo>
                    <a:lnTo>
                      <a:pt x="30" y="2255"/>
                    </a:lnTo>
                    <a:lnTo>
                      <a:pt x="44" y="2243"/>
                    </a:lnTo>
                    <a:lnTo>
                      <a:pt x="56" y="2233"/>
                    </a:lnTo>
                    <a:lnTo>
                      <a:pt x="68" y="2227"/>
                    </a:lnTo>
                    <a:lnTo>
                      <a:pt x="79" y="2223"/>
                    </a:lnTo>
                    <a:lnTo>
                      <a:pt x="89" y="2222"/>
                    </a:lnTo>
                    <a:lnTo>
                      <a:pt x="95" y="2220"/>
                    </a:lnTo>
                    <a:lnTo>
                      <a:pt x="102" y="2220"/>
                    </a:lnTo>
                    <a:lnTo>
                      <a:pt x="102" y="2220"/>
                    </a:lnTo>
                    <a:lnTo>
                      <a:pt x="108" y="2220"/>
                    </a:lnTo>
                    <a:lnTo>
                      <a:pt x="115" y="2222"/>
                    </a:lnTo>
                    <a:lnTo>
                      <a:pt x="122" y="2224"/>
                    </a:lnTo>
                    <a:lnTo>
                      <a:pt x="131" y="2228"/>
                    </a:lnTo>
                    <a:lnTo>
                      <a:pt x="148" y="2238"/>
                    </a:lnTo>
                    <a:lnTo>
                      <a:pt x="164" y="2249"/>
                    </a:lnTo>
                    <a:lnTo>
                      <a:pt x="159" y="2260"/>
                    </a:lnTo>
                    <a:lnTo>
                      <a:pt x="158" y="2307"/>
                    </a:lnTo>
                    <a:lnTo>
                      <a:pt x="131" y="2376"/>
                    </a:lnTo>
                    <a:lnTo>
                      <a:pt x="97" y="2580"/>
                    </a:lnTo>
                    <a:lnTo>
                      <a:pt x="77" y="2662"/>
                    </a:lnTo>
                    <a:lnTo>
                      <a:pt x="51" y="2826"/>
                    </a:lnTo>
                    <a:lnTo>
                      <a:pt x="37" y="2850"/>
                    </a:lnTo>
                    <a:lnTo>
                      <a:pt x="35" y="2896"/>
                    </a:lnTo>
                    <a:lnTo>
                      <a:pt x="34" y="2913"/>
                    </a:lnTo>
                    <a:lnTo>
                      <a:pt x="28" y="2938"/>
                    </a:lnTo>
                    <a:lnTo>
                      <a:pt x="28" y="3062"/>
                    </a:lnTo>
                    <a:lnTo>
                      <a:pt x="35" y="3081"/>
                    </a:lnTo>
                    <a:lnTo>
                      <a:pt x="35" y="3081"/>
                    </a:lnTo>
                    <a:lnTo>
                      <a:pt x="21" y="3108"/>
                    </a:lnTo>
                    <a:lnTo>
                      <a:pt x="10" y="3133"/>
                    </a:lnTo>
                    <a:lnTo>
                      <a:pt x="2" y="3156"/>
                    </a:lnTo>
                    <a:lnTo>
                      <a:pt x="2" y="3156"/>
                    </a:lnTo>
                    <a:lnTo>
                      <a:pt x="0" y="3173"/>
                    </a:lnTo>
                    <a:lnTo>
                      <a:pt x="0" y="3191"/>
                    </a:lnTo>
                    <a:lnTo>
                      <a:pt x="3" y="3208"/>
                    </a:lnTo>
                    <a:lnTo>
                      <a:pt x="5" y="3223"/>
                    </a:lnTo>
                    <a:lnTo>
                      <a:pt x="13" y="3245"/>
                    </a:lnTo>
                    <a:lnTo>
                      <a:pt x="15" y="3253"/>
                    </a:lnTo>
                    <a:lnTo>
                      <a:pt x="15" y="3253"/>
                    </a:lnTo>
                    <a:lnTo>
                      <a:pt x="23" y="3262"/>
                    </a:lnTo>
                    <a:lnTo>
                      <a:pt x="29" y="3269"/>
                    </a:lnTo>
                    <a:lnTo>
                      <a:pt x="36" y="3276"/>
                    </a:lnTo>
                    <a:lnTo>
                      <a:pt x="45" y="3281"/>
                    </a:lnTo>
                    <a:lnTo>
                      <a:pt x="52" y="3284"/>
                    </a:lnTo>
                    <a:lnTo>
                      <a:pt x="60" y="3287"/>
                    </a:lnTo>
                    <a:lnTo>
                      <a:pt x="74" y="3289"/>
                    </a:lnTo>
                    <a:lnTo>
                      <a:pt x="88" y="3289"/>
                    </a:lnTo>
                    <a:lnTo>
                      <a:pt x="99" y="3288"/>
                    </a:lnTo>
                    <a:lnTo>
                      <a:pt x="109" y="3287"/>
                    </a:lnTo>
                    <a:lnTo>
                      <a:pt x="109" y="3287"/>
                    </a:lnTo>
                    <a:lnTo>
                      <a:pt x="125" y="3283"/>
                    </a:lnTo>
                    <a:lnTo>
                      <a:pt x="140" y="3278"/>
                    </a:lnTo>
                    <a:lnTo>
                      <a:pt x="152" y="3272"/>
                    </a:lnTo>
                    <a:lnTo>
                      <a:pt x="163" y="3266"/>
                    </a:lnTo>
                    <a:lnTo>
                      <a:pt x="173" y="3260"/>
                    </a:lnTo>
                    <a:lnTo>
                      <a:pt x="182" y="3252"/>
                    </a:lnTo>
                    <a:lnTo>
                      <a:pt x="189" y="3246"/>
                    </a:lnTo>
                    <a:lnTo>
                      <a:pt x="196" y="3239"/>
                    </a:lnTo>
                    <a:lnTo>
                      <a:pt x="205" y="3226"/>
                    </a:lnTo>
                    <a:lnTo>
                      <a:pt x="211" y="3215"/>
                    </a:lnTo>
                    <a:lnTo>
                      <a:pt x="215" y="3205"/>
                    </a:lnTo>
                    <a:lnTo>
                      <a:pt x="216" y="3154"/>
                    </a:lnTo>
                    <a:lnTo>
                      <a:pt x="216" y="3154"/>
                    </a:lnTo>
                    <a:lnTo>
                      <a:pt x="216" y="3155"/>
                    </a:lnTo>
                    <a:lnTo>
                      <a:pt x="240" y="3145"/>
                    </a:lnTo>
                    <a:lnTo>
                      <a:pt x="256" y="3093"/>
                    </a:lnTo>
                    <a:lnTo>
                      <a:pt x="254" y="3041"/>
                    </a:lnTo>
                    <a:lnTo>
                      <a:pt x="254" y="3041"/>
                    </a:lnTo>
                    <a:lnTo>
                      <a:pt x="262" y="3036"/>
                    </a:lnTo>
                    <a:lnTo>
                      <a:pt x="269" y="3032"/>
                    </a:lnTo>
                    <a:lnTo>
                      <a:pt x="275" y="3027"/>
                    </a:lnTo>
                    <a:lnTo>
                      <a:pt x="279" y="3020"/>
                    </a:lnTo>
                    <a:lnTo>
                      <a:pt x="283" y="3014"/>
                    </a:lnTo>
                    <a:lnTo>
                      <a:pt x="285" y="3008"/>
                    </a:lnTo>
                    <a:lnTo>
                      <a:pt x="289" y="2996"/>
                    </a:lnTo>
                    <a:lnTo>
                      <a:pt x="289" y="2985"/>
                    </a:lnTo>
                    <a:lnTo>
                      <a:pt x="289" y="2975"/>
                    </a:lnTo>
                    <a:lnTo>
                      <a:pt x="286" y="2967"/>
                    </a:lnTo>
                    <a:lnTo>
                      <a:pt x="286" y="2967"/>
                    </a:lnTo>
                    <a:lnTo>
                      <a:pt x="306" y="2923"/>
                    </a:lnTo>
                    <a:lnTo>
                      <a:pt x="335" y="2855"/>
                    </a:lnTo>
                    <a:lnTo>
                      <a:pt x="373" y="2764"/>
                    </a:lnTo>
                    <a:lnTo>
                      <a:pt x="434" y="2578"/>
                    </a:lnTo>
                    <a:lnTo>
                      <a:pt x="469" y="2347"/>
                    </a:lnTo>
                    <a:lnTo>
                      <a:pt x="528" y="2040"/>
                    </a:lnTo>
                    <a:lnTo>
                      <a:pt x="528" y="2040"/>
                    </a:lnTo>
                    <a:lnTo>
                      <a:pt x="542" y="1992"/>
                    </a:lnTo>
                    <a:lnTo>
                      <a:pt x="556" y="1947"/>
                    </a:lnTo>
                    <a:lnTo>
                      <a:pt x="574" y="1902"/>
                    </a:lnTo>
                    <a:lnTo>
                      <a:pt x="590" y="1862"/>
                    </a:lnTo>
                    <a:lnTo>
                      <a:pt x="616" y="1800"/>
                    </a:lnTo>
                    <a:lnTo>
                      <a:pt x="627" y="1777"/>
                    </a:lnTo>
                    <a:lnTo>
                      <a:pt x="646" y="1795"/>
                    </a:lnTo>
                    <a:lnTo>
                      <a:pt x="651" y="1820"/>
                    </a:lnTo>
                    <a:lnTo>
                      <a:pt x="697" y="1915"/>
                    </a:lnTo>
                    <a:lnTo>
                      <a:pt x="714" y="2033"/>
                    </a:lnTo>
                    <a:lnTo>
                      <a:pt x="720" y="2055"/>
                    </a:lnTo>
                    <a:lnTo>
                      <a:pt x="725" y="2087"/>
                    </a:lnTo>
                    <a:lnTo>
                      <a:pt x="725" y="2087"/>
                    </a:lnTo>
                    <a:lnTo>
                      <a:pt x="725" y="2110"/>
                    </a:lnTo>
                    <a:lnTo>
                      <a:pt x="726" y="2138"/>
                    </a:lnTo>
                    <a:lnTo>
                      <a:pt x="729" y="2169"/>
                    </a:lnTo>
                    <a:lnTo>
                      <a:pt x="733" y="2201"/>
                    </a:lnTo>
                    <a:lnTo>
                      <a:pt x="739" y="2253"/>
                    </a:lnTo>
                    <a:lnTo>
                      <a:pt x="742" y="2275"/>
                    </a:lnTo>
                    <a:lnTo>
                      <a:pt x="765" y="2409"/>
                    </a:lnTo>
                    <a:lnTo>
                      <a:pt x="765" y="2409"/>
                    </a:lnTo>
                    <a:lnTo>
                      <a:pt x="812" y="2637"/>
                    </a:lnTo>
                    <a:lnTo>
                      <a:pt x="798" y="2869"/>
                    </a:lnTo>
                    <a:lnTo>
                      <a:pt x="814" y="2930"/>
                    </a:lnTo>
                    <a:lnTo>
                      <a:pt x="812" y="2987"/>
                    </a:lnTo>
                    <a:lnTo>
                      <a:pt x="775" y="3016"/>
                    </a:lnTo>
                    <a:lnTo>
                      <a:pt x="772" y="3059"/>
                    </a:lnTo>
                    <a:lnTo>
                      <a:pt x="772" y="3059"/>
                    </a:lnTo>
                    <a:lnTo>
                      <a:pt x="773" y="3081"/>
                    </a:lnTo>
                    <a:lnTo>
                      <a:pt x="777" y="3098"/>
                    </a:lnTo>
                    <a:lnTo>
                      <a:pt x="782" y="3112"/>
                    </a:lnTo>
                    <a:lnTo>
                      <a:pt x="788" y="3120"/>
                    </a:lnTo>
                    <a:lnTo>
                      <a:pt x="794" y="3128"/>
                    </a:lnTo>
                    <a:lnTo>
                      <a:pt x="800" y="3131"/>
                    </a:lnTo>
                    <a:lnTo>
                      <a:pt x="805" y="3134"/>
                    </a:lnTo>
                    <a:lnTo>
                      <a:pt x="810" y="3135"/>
                    </a:lnTo>
                    <a:lnTo>
                      <a:pt x="799" y="3208"/>
                    </a:lnTo>
                    <a:lnTo>
                      <a:pt x="799" y="3208"/>
                    </a:lnTo>
                    <a:lnTo>
                      <a:pt x="798" y="3212"/>
                    </a:lnTo>
                    <a:lnTo>
                      <a:pt x="795" y="3220"/>
                    </a:lnTo>
                    <a:lnTo>
                      <a:pt x="795" y="3232"/>
                    </a:lnTo>
                    <a:lnTo>
                      <a:pt x="797" y="3241"/>
                    </a:lnTo>
                    <a:lnTo>
                      <a:pt x="798" y="3250"/>
                    </a:lnTo>
                    <a:lnTo>
                      <a:pt x="802" y="3260"/>
                    </a:lnTo>
                    <a:lnTo>
                      <a:pt x="805" y="3269"/>
                    </a:lnTo>
                    <a:lnTo>
                      <a:pt x="812" y="3279"/>
                    </a:lnTo>
                    <a:lnTo>
                      <a:pt x="820" y="3290"/>
                    </a:lnTo>
                    <a:lnTo>
                      <a:pt x="830" y="3300"/>
                    </a:lnTo>
                    <a:lnTo>
                      <a:pt x="842" y="3311"/>
                    </a:lnTo>
                    <a:lnTo>
                      <a:pt x="857" y="3322"/>
                    </a:lnTo>
                    <a:lnTo>
                      <a:pt x="876" y="3332"/>
                    </a:lnTo>
                    <a:lnTo>
                      <a:pt x="876" y="3332"/>
                    </a:lnTo>
                    <a:lnTo>
                      <a:pt x="878" y="3334"/>
                    </a:lnTo>
                    <a:lnTo>
                      <a:pt x="887" y="3334"/>
                    </a:lnTo>
                    <a:lnTo>
                      <a:pt x="902" y="3332"/>
                    </a:lnTo>
                    <a:lnTo>
                      <a:pt x="919" y="3329"/>
                    </a:lnTo>
                    <a:lnTo>
                      <a:pt x="929" y="3325"/>
                    </a:lnTo>
                    <a:lnTo>
                      <a:pt x="940" y="3321"/>
                    </a:lnTo>
                    <a:lnTo>
                      <a:pt x="951" y="3315"/>
                    </a:lnTo>
                    <a:lnTo>
                      <a:pt x="962" y="3309"/>
                    </a:lnTo>
                    <a:lnTo>
                      <a:pt x="974" y="3300"/>
                    </a:lnTo>
                    <a:lnTo>
                      <a:pt x="985" y="3289"/>
                    </a:lnTo>
                    <a:lnTo>
                      <a:pt x="998" y="3278"/>
                    </a:lnTo>
                    <a:lnTo>
                      <a:pt x="1009" y="3263"/>
                    </a:lnTo>
                    <a:lnTo>
                      <a:pt x="1011" y="3225"/>
                    </a:lnTo>
                    <a:lnTo>
                      <a:pt x="1009" y="3214"/>
                    </a:lnTo>
                    <a:lnTo>
                      <a:pt x="1009" y="3179"/>
                    </a:lnTo>
                    <a:lnTo>
                      <a:pt x="1006" y="3141"/>
                    </a:lnTo>
                    <a:lnTo>
                      <a:pt x="1019" y="3146"/>
                    </a:lnTo>
                    <a:lnTo>
                      <a:pt x="1019" y="3146"/>
                    </a:lnTo>
                    <a:lnTo>
                      <a:pt x="1024" y="3142"/>
                    </a:lnTo>
                    <a:lnTo>
                      <a:pt x="1028" y="3138"/>
                    </a:lnTo>
                    <a:lnTo>
                      <a:pt x="1033" y="3131"/>
                    </a:lnTo>
                    <a:lnTo>
                      <a:pt x="1037" y="3124"/>
                    </a:lnTo>
                    <a:lnTo>
                      <a:pt x="1043" y="3108"/>
                    </a:lnTo>
                    <a:lnTo>
                      <a:pt x="1048" y="3091"/>
                    </a:lnTo>
                    <a:lnTo>
                      <a:pt x="1052" y="3075"/>
                    </a:lnTo>
                    <a:lnTo>
                      <a:pt x="1054" y="3060"/>
                    </a:lnTo>
                    <a:lnTo>
                      <a:pt x="1057" y="3046"/>
                    </a:lnTo>
                    <a:lnTo>
                      <a:pt x="1058" y="3032"/>
                    </a:lnTo>
                    <a:lnTo>
                      <a:pt x="1058" y="3032"/>
                    </a:lnTo>
                    <a:lnTo>
                      <a:pt x="1057" y="3027"/>
                    </a:lnTo>
                    <a:lnTo>
                      <a:pt x="1054" y="3023"/>
                    </a:lnTo>
                    <a:lnTo>
                      <a:pt x="1048" y="3014"/>
                    </a:lnTo>
                    <a:lnTo>
                      <a:pt x="1041" y="3008"/>
                    </a:lnTo>
                    <a:lnTo>
                      <a:pt x="1033" y="3002"/>
                    </a:lnTo>
                    <a:lnTo>
                      <a:pt x="1019" y="2995"/>
                    </a:lnTo>
                    <a:lnTo>
                      <a:pt x="1012" y="2992"/>
                    </a:lnTo>
                    <a:lnTo>
                      <a:pt x="1021" y="2908"/>
                    </a:lnTo>
                    <a:lnTo>
                      <a:pt x="1036" y="2718"/>
                    </a:lnTo>
                    <a:lnTo>
                      <a:pt x="1036" y="2718"/>
                    </a:lnTo>
                    <a:lnTo>
                      <a:pt x="1036" y="2702"/>
                    </a:lnTo>
                    <a:lnTo>
                      <a:pt x="1035" y="2680"/>
                    </a:lnTo>
                    <a:lnTo>
                      <a:pt x="1031" y="2626"/>
                    </a:lnTo>
                    <a:lnTo>
                      <a:pt x="1026" y="2558"/>
                    </a:lnTo>
                    <a:lnTo>
                      <a:pt x="1026" y="2531"/>
                    </a:lnTo>
                    <a:lnTo>
                      <a:pt x="1015" y="2386"/>
                    </a:lnTo>
                    <a:lnTo>
                      <a:pt x="1005" y="2256"/>
                    </a:lnTo>
                    <a:lnTo>
                      <a:pt x="995" y="2169"/>
                    </a:lnTo>
                    <a:lnTo>
                      <a:pt x="993" y="2132"/>
                    </a:lnTo>
                    <a:lnTo>
                      <a:pt x="990" y="2097"/>
                    </a:lnTo>
                    <a:lnTo>
                      <a:pt x="988" y="2047"/>
                    </a:lnTo>
                    <a:lnTo>
                      <a:pt x="984" y="1932"/>
                    </a:lnTo>
                    <a:lnTo>
                      <a:pt x="984" y="1878"/>
                    </a:lnTo>
                    <a:lnTo>
                      <a:pt x="982" y="1720"/>
                    </a:lnTo>
                    <a:lnTo>
                      <a:pt x="974" y="1594"/>
                    </a:lnTo>
                    <a:lnTo>
                      <a:pt x="977" y="1560"/>
                    </a:lnTo>
                    <a:lnTo>
                      <a:pt x="977" y="1560"/>
                    </a:lnTo>
                    <a:lnTo>
                      <a:pt x="974" y="1543"/>
                    </a:lnTo>
                    <a:lnTo>
                      <a:pt x="971" y="1529"/>
                    </a:lnTo>
                    <a:lnTo>
                      <a:pt x="967" y="1519"/>
                    </a:lnTo>
                    <a:lnTo>
                      <a:pt x="963" y="1513"/>
                    </a:lnTo>
                    <a:lnTo>
                      <a:pt x="941" y="1386"/>
                    </a:lnTo>
                    <a:lnTo>
                      <a:pt x="909" y="1343"/>
                    </a:lnTo>
                    <a:lnTo>
                      <a:pt x="909" y="1326"/>
                    </a:lnTo>
                    <a:lnTo>
                      <a:pt x="915" y="1317"/>
                    </a:lnTo>
                    <a:lnTo>
                      <a:pt x="915" y="1298"/>
                    </a:lnTo>
                    <a:lnTo>
                      <a:pt x="922" y="1298"/>
                    </a:lnTo>
                    <a:lnTo>
                      <a:pt x="925" y="1290"/>
                    </a:lnTo>
                    <a:lnTo>
                      <a:pt x="920" y="1249"/>
                    </a:lnTo>
                    <a:lnTo>
                      <a:pt x="925" y="1247"/>
                    </a:lnTo>
                    <a:lnTo>
                      <a:pt x="1012" y="1229"/>
                    </a:lnTo>
                    <a:lnTo>
                      <a:pt x="1041" y="1222"/>
                    </a:lnTo>
                    <a:lnTo>
                      <a:pt x="1093" y="1217"/>
                    </a:lnTo>
                    <a:lnTo>
                      <a:pt x="1093" y="1217"/>
                    </a:lnTo>
                    <a:lnTo>
                      <a:pt x="1104" y="1212"/>
                    </a:lnTo>
                    <a:lnTo>
                      <a:pt x="1115" y="1207"/>
                    </a:lnTo>
                    <a:lnTo>
                      <a:pt x="1131" y="1197"/>
                    </a:lnTo>
                    <a:lnTo>
                      <a:pt x="1141" y="1190"/>
                    </a:lnTo>
                    <a:lnTo>
                      <a:pt x="1144" y="1186"/>
                    </a:lnTo>
                    <a:lnTo>
                      <a:pt x="1144" y="1186"/>
                    </a:lnTo>
                    <a:lnTo>
                      <a:pt x="1147" y="1181"/>
                    </a:lnTo>
                    <a:lnTo>
                      <a:pt x="1148" y="1176"/>
                    </a:lnTo>
                    <a:lnTo>
                      <a:pt x="1152" y="1163"/>
                    </a:lnTo>
                    <a:lnTo>
                      <a:pt x="1154" y="1148"/>
                    </a:lnTo>
                    <a:lnTo>
                      <a:pt x="1155" y="1133"/>
                    </a:lnTo>
                    <a:lnTo>
                      <a:pt x="1155" y="1107"/>
                    </a:lnTo>
                    <a:lnTo>
                      <a:pt x="1155" y="1096"/>
                    </a:lnTo>
                    <a:lnTo>
                      <a:pt x="1155" y="1096"/>
                    </a:lnTo>
                    <a:close/>
                    <a:moveTo>
                      <a:pt x="286" y="1152"/>
                    </a:moveTo>
                    <a:lnTo>
                      <a:pt x="284" y="1127"/>
                    </a:lnTo>
                    <a:lnTo>
                      <a:pt x="295" y="1109"/>
                    </a:lnTo>
                    <a:lnTo>
                      <a:pt x="295" y="1068"/>
                    </a:lnTo>
                    <a:lnTo>
                      <a:pt x="300" y="1056"/>
                    </a:lnTo>
                    <a:lnTo>
                      <a:pt x="300" y="1056"/>
                    </a:lnTo>
                    <a:lnTo>
                      <a:pt x="301" y="1056"/>
                    </a:lnTo>
                    <a:lnTo>
                      <a:pt x="302" y="1057"/>
                    </a:lnTo>
                    <a:lnTo>
                      <a:pt x="304" y="1059"/>
                    </a:lnTo>
                    <a:lnTo>
                      <a:pt x="299" y="1107"/>
                    </a:lnTo>
                    <a:lnTo>
                      <a:pt x="295" y="1155"/>
                    </a:lnTo>
                    <a:lnTo>
                      <a:pt x="284" y="1189"/>
                    </a:lnTo>
                    <a:lnTo>
                      <a:pt x="286" y="1162"/>
                    </a:lnTo>
                    <a:lnTo>
                      <a:pt x="286" y="1152"/>
                    </a:lnTo>
                    <a:close/>
                    <a:moveTo>
                      <a:pt x="190" y="1636"/>
                    </a:moveTo>
                    <a:lnTo>
                      <a:pt x="194" y="1631"/>
                    </a:lnTo>
                    <a:lnTo>
                      <a:pt x="203" y="1637"/>
                    </a:lnTo>
                    <a:lnTo>
                      <a:pt x="205" y="1657"/>
                    </a:lnTo>
                    <a:lnTo>
                      <a:pt x="205" y="1657"/>
                    </a:lnTo>
                    <a:lnTo>
                      <a:pt x="201" y="1655"/>
                    </a:lnTo>
                    <a:lnTo>
                      <a:pt x="196" y="1653"/>
                    </a:lnTo>
                    <a:lnTo>
                      <a:pt x="193" y="1655"/>
                    </a:lnTo>
                    <a:lnTo>
                      <a:pt x="189" y="1657"/>
                    </a:lnTo>
                    <a:lnTo>
                      <a:pt x="190" y="1636"/>
                    </a:lnTo>
                    <a:close/>
                    <a:moveTo>
                      <a:pt x="210" y="2070"/>
                    </a:moveTo>
                    <a:lnTo>
                      <a:pt x="219" y="1995"/>
                    </a:lnTo>
                    <a:lnTo>
                      <a:pt x="224" y="2028"/>
                    </a:lnTo>
                    <a:lnTo>
                      <a:pt x="210" y="2070"/>
                    </a:lnTo>
                    <a:close/>
                    <a:moveTo>
                      <a:pt x="301" y="1489"/>
                    </a:moveTo>
                    <a:lnTo>
                      <a:pt x="293" y="1531"/>
                    </a:lnTo>
                    <a:lnTo>
                      <a:pt x="288" y="1552"/>
                    </a:lnTo>
                    <a:lnTo>
                      <a:pt x="268" y="1584"/>
                    </a:lnTo>
                    <a:lnTo>
                      <a:pt x="269" y="1649"/>
                    </a:lnTo>
                    <a:lnTo>
                      <a:pt x="254" y="1725"/>
                    </a:lnTo>
                    <a:lnTo>
                      <a:pt x="249" y="1794"/>
                    </a:lnTo>
                    <a:lnTo>
                      <a:pt x="231" y="1906"/>
                    </a:lnTo>
                    <a:lnTo>
                      <a:pt x="245" y="1796"/>
                    </a:lnTo>
                    <a:lnTo>
                      <a:pt x="240" y="1766"/>
                    </a:lnTo>
                    <a:lnTo>
                      <a:pt x="240" y="1766"/>
                    </a:lnTo>
                    <a:lnTo>
                      <a:pt x="237" y="1759"/>
                    </a:lnTo>
                    <a:lnTo>
                      <a:pt x="235" y="1755"/>
                    </a:lnTo>
                    <a:lnTo>
                      <a:pt x="227" y="1746"/>
                    </a:lnTo>
                    <a:lnTo>
                      <a:pt x="228" y="1742"/>
                    </a:lnTo>
                    <a:lnTo>
                      <a:pt x="224" y="1741"/>
                    </a:lnTo>
                    <a:lnTo>
                      <a:pt x="224" y="1690"/>
                    </a:lnTo>
                    <a:lnTo>
                      <a:pt x="228" y="1688"/>
                    </a:lnTo>
                    <a:lnTo>
                      <a:pt x="228" y="1688"/>
                    </a:lnTo>
                    <a:lnTo>
                      <a:pt x="233" y="1687"/>
                    </a:lnTo>
                    <a:lnTo>
                      <a:pt x="237" y="1685"/>
                    </a:lnTo>
                    <a:lnTo>
                      <a:pt x="242" y="1681"/>
                    </a:lnTo>
                    <a:lnTo>
                      <a:pt x="245" y="1677"/>
                    </a:lnTo>
                    <a:lnTo>
                      <a:pt x="246" y="1674"/>
                    </a:lnTo>
                    <a:lnTo>
                      <a:pt x="246" y="1639"/>
                    </a:lnTo>
                    <a:lnTo>
                      <a:pt x="251" y="1603"/>
                    </a:lnTo>
                    <a:lnTo>
                      <a:pt x="251" y="1577"/>
                    </a:lnTo>
                    <a:lnTo>
                      <a:pt x="251" y="1577"/>
                    </a:lnTo>
                    <a:lnTo>
                      <a:pt x="259" y="1579"/>
                    </a:lnTo>
                    <a:lnTo>
                      <a:pt x="263" y="1575"/>
                    </a:lnTo>
                    <a:lnTo>
                      <a:pt x="268" y="1510"/>
                    </a:lnTo>
                    <a:lnTo>
                      <a:pt x="268" y="1510"/>
                    </a:lnTo>
                    <a:lnTo>
                      <a:pt x="270" y="1512"/>
                    </a:lnTo>
                    <a:lnTo>
                      <a:pt x="277" y="1448"/>
                    </a:lnTo>
                    <a:lnTo>
                      <a:pt x="274" y="1444"/>
                    </a:lnTo>
                    <a:lnTo>
                      <a:pt x="277" y="1441"/>
                    </a:lnTo>
                    <a:lnTo>
                      <a:pt x="291" y="1476"/>
                    </a:lnTo>
                    <a:lnTo>
                      <a:pt x="307" y="1477"/>
                    </a:lnTo>
                    <a:lnTo>
                      <a:pt x="307" y="1477"/>
                    </a:lnTo>
                    <a:lnTo>
                      <a:pt x="301" y="1489"/>
                    </a:lnTo>
                    <a:close/>
                    <a:moveTo>
                      <a:pt x="952" y="1067"/>
                    </a:moveTo>
                    <a:lnTo>
                      <a:pt x="946" y="1068"/>
                    </a:lnTo>
                    <a:lnTo>
                      <a:pt x="932" y="1063"/>
                    </a:lnTo>
                    <a:lnTo>
                      <a:pt x="902" y="1059"/>
                    </a:lnTo>
                    <a:lnTo>
                      <a:pt x="894" y="1063"/>
                    </a:lnTo>
                    <a:lnTo>
                      <a:pt x="893" y="1032"/>
                    </a:lnTo>
                    <a:lnTo>
                      <a:pt x="883" y="1010"/>
                    </a:lnTo>
                    <a:lnTo>
                      <a:pt x="884" y="980"/>
                    </a:lnTo>
                    <a:lnTo>
                      <a:pt x="889" y="961"/>
                    </a:lnTo>
                    <a:lnTo>
                      <a:pt x="894" y="918"/>
                    </a:lnTo>
                    <a:lnTo>
                      <a:pt x="908" y="961"/>
                    </a:lnTo>
                    <a:lnTo>
                      <a:pt x="940" y="1025"/>
                    </a:lnTo>
                    <a:lnTo>
                      <a:pt x="953" y="1049"/>
                    </a:lnTo>
                    <a:lnTo>
                      <a:pt x="952" y="1067"/>
                    </a:lnTo>
                    <a:close/>
                  </a:path>
                </a:pathLst>
              </a:custGeom>
              <a:grpFill/>
              <a:ln w="9525">
                <a:noFill/>
                <a:round/>
                <a:headEnd/>
                <a:tailEnd/>
              </a:ln>
              <a:effectLst/>
            </p:spPr>
            <p:txBody>
              <a:bodyPr/>
              <a:lstStyle/>
              <a:p>
                <a:pPr fontAlgn="auto">
                  <a:spcBef>
                    <a:spcPts val="0"/>
                  </a:spcBef>
                  <a:spcAft>
                    <a:spcPts val="0"/>
                  </a:spcAft>
                  <a:defRPr/>
                </a:pPr>
                <a:endParaRPr lang="zh-CN" altLang="en-US">
                  <a:latin typeface="+mn-lt"/>
                  <a:ea typeface="+mn-ea"/>
                  <a:cs typeface="Arial" pitchFamily="34" charset="0"/>
                </a:endParaRPr>
              </a:p>
            </p:txBody>
          </p:sp>
        </p:grpSp>
        <p:sp>
          <p:nvSpPr>
            <p:cNvPr id="29" name="TextBox 28"/>
            <p:cNvSpPr txBox="1"/>
            <p:nvPr/>
          </p:nvSpPr>
          <p:spPr>
            <a:xfrm>
              <a:off x="7427913" y="5786454"/>
              <a:ext cx="1428596" cy="461665"/>
            </a:xfrm>
            <a:prstGeom prst="rect">
              <a:avLst/>
            </a:prstGeom>
            <a:noFill/>
          </p:spPr>
          <p:txBody>
            <a:bodyPr wrap="none" rtlCol="0">
              <a:spAutoFit/>
            </a:bodyPr>
            <a:lstStyle/>
            <a:p>
              <a:r>
                <a:rPr lang="en-US" altLang="zh-CN" sz="2400" b="1" dirty="0" smtClean="0">
                  <a:solidFill>
                    <a:sysClr val="windowText" lastClr="000000"/>
                  </a:solidFill>
                  <a:latin typeface="Helvetica"/>
                  <a:ea typeface="方正舒体"/>
                </a:rPr>
                <a:t>students</a:t>
              </a:r>
              <a:endParaRPr lang="zh-CN" altLang="en-US" sz="2400" b="1" dirty="0" smtClean="0">
                <a:solidFill>
                  <a:sysClr val="windowText" lastClr="000000"/>
                </a:solidFill>
                <a:latin typeface="Helvetica"/>
                <a:ea typeface="方正舒体"/>
              </a:endParaRPr>
            </a:p>
          </p:txBody>
        </p:sp>
      </p:grpSp>
      <p:pic>
        <p:nvPicPr>
          <p:cNvPr id="32"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box(out)">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32"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ox(out)">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childTnLst>
                          </p:cTn>
                        </p:par>
                        <p:par>
                          <p:cTn id="40" fill="hold">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right)">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childTnLst>
                          </p:cTn>
                        </p:par>
                        <p:par>
                          <p:cTn id="49" fill="hold">
                            <p:stCondLst>
                              <p:cond delay="500"/>
                            </p:stCondLst>
                            <p:childTnLst>
                              <p:par>
                                <p:cTn id="50" presetID="22" presetClass="entr" presetSubtype="2"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righ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right)">
                                      <p:cBhvr>
                                        <p:cTn id="57" dur="500"/>
                                        <p:tgtEl>
                                          <p:spTgt spid="18"/>
                                        </p:tgtEl>
                                      </p:cBhvr>
                                    </p:animEffect>
                                  </p:childTnLst>
                                </p:cTn>
                              </p:par>
                            </p:childTnLst>
                          </p:cTn>
                        </p:par>
                        <p:par>
                          <p:cTn id="58" fill="hold">
                            <p:stCondLst>
                              <p:cond delay="500"/>
                            </p:stCondLst>
                            <p:childTnLst>
                              <p:par>
                                <p:cTn id="59" presetID="22" presetClass="entr" presetSubtype="2"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right)">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right)">
                                      <p:cBhvr>
                                        <p:cTn id="66" dur="500"/>
                                        <p:tgtEl>
                                          <p:spTgt spid="20"/>
                                        </p:tgtEl>
                                      </p:cBhvr>
                                    </p:animEffect>
                                  </p:childTnLst>
                                </p:cTn>
                              </p:par>
                            </p:childTnLst>
                          </p:cTn>
                        </p:par>
                        <p:par>
                          <p:cTn id="67" fill="hold">
                            <p:stCondLst>
                              <p:cond delay="500"/>
                            </p:stCondLst>
                            <p:childTnLst>
                              <p:par>
                                <p:cTn id="68" presetID="22" presetClass="entr" presetSubtype="2"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righ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19" grpId="0" animBg="1"/>
      <p:bldP spid="22"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3" name="Picture 2"/>
          <p:cNvPicPr>
            <a:picLocks noChangeAspect="1" noChangeArrowheads="1"/>
          </p:cNvPicPr>
          <p:nvPr/>
        </p:nvPicPr>
        <p:blipFill>
          <a:blip r:embed="rId2" cstate="print"/>
          <a:srcRect/>
          <a:stretch>
            <a:fillRect/>
          </a:stretch>
        </p:blipFill>
        <p:spPr bwMode="auto">
          <a:xfrm>
            <a:off x="-3176" y="63484"/>
            <a:ext cx="4071119" cy="1150938"/>
          </a:xfrm>
          <a:prstGeom prst="rect">
            <a:avLst/>
          </a:prstGeom>
          <a:noFill/>
          <a:ln w="9525">
            <a:noFill/>
            <a:miter lim="800000"/>
            <a:headEnd/>
            <a:tailEnd/>
          </a:ln>
        </p:spPr>
      </p:pic>
      <p:sp>
        <p:nvSpPr>
          <p:cNvPr id="4" name="TextBox 3"/>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5" name="圆角矩形 4"/>
          <p:cNvSpPr/>
          <p:nvPr/>
        </p:nvSpPr>
        <p:spPr>
          <a:xfrm>
            <a:off x="913086" y="3318792"/>
            <a:ext cx="7802317" cy="315719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2596404"/>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a:hlinkClick r:id="rId4" action="ppaction://hlinksldjump"/>
          </p:cNvPr>
          <p:cNvSpPr txBox="1"/>
          <p:nvPr/>
        </p:nvSpPr>
        <p:spPr>
          <a:xfrm>
            <a:off x="664545" y="3072013"/>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8" name="矩形 45"/>
          <p:cNvSpPr>
            <a:spLocks noChangeArrowheads="1"/>
          </p:cNvSpPr>
          <p:nvPr/>
        </p:nvSpPr>
        <p:spPr bwMode="auto">
          <a:xfrm>
            <a:off x="500035" y="1473631"/>
            <a:ext cx="8429684" cy="1169551"/>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Why is non-stop Internet connection becoming indispensable for the storage and management of the information? What is the advice offered by the writer? (Para. 6)</a:t>
            </a:r>
          </a:p>
        </p:txBody>
      </p:sp>
      <p:sp>
        <p:nvSpPr>
          <p:cNvPr id="9" name="TextBox 8"/>
          <p:cNvSpPr txBox="1"/>
          <p:nvPr/>
        </p:nvSpPr>
        <p:spPr>
          <a:xfrm>
            <a:off x="1285852" y="3537426"/>
            <a:ext cx="7215238" cy="2677656"/>
          </a:xfrm>
          <a:prstGeom prst="rect">
            <a:avLst/>
          </a:prstGeom>
          <a:noFill/>
        </p:spPr>
        <p:txBody>
          <a:bodyPr wrap="square" rtlCol="0">
            <a:spAutoFit/>
          </a:bodyPr>
          <a:lstStyle/>
          <a:p>
            <a:pPr algn="just"/>
            <a:r>
              <a:rPr lang="en-US" altLang="zh-CN" sz="2400" b="1" dirty="0" smtClean="0">
                <a:solidFill>
                  <a:sysClr val="windowText" lastClr="000000"/>
                </a:solidFill>
                <a:latin typeface="Calibri" pitchFamily="34" charset="0"/>
                <a:ea typeface="方正舒体"/>
              </a:rPr>
              <a:t>Reasons: </a:t>
            </a:r>
          </a:p>
          <a:p>
            <a:pPr algn="just"/>
            <a:r>
              <a:rPr lang="en-US" altLang="zh-CN" sz="2400" dirty="0" smtClean="0">
                <a:solidFill>
                  <a:sysClr val="windowText" lastClr="000000"/>
                </a:solidFill>
                <a:latin typeface="Helvetica"/>
                <a:ea typeface="方正舒体"/>
              </a:rPr>
              <a:t>· to do homework</a:t>
            </a:r>
            <a:endParaRPr lang="zh-CN" altLang="en-US" sz="2400" dirty="0" smtClean="0">
              <a:solidFill>
                <a:sysClr val="windowText" lastClr="000000"/>
              </a:solidFill>
              <a:latin typeface="Helvetica"/>
              <a:ea typeface="方正舒体"/>
            </a:endParaRPr>
          </a:p>
          <a:p>
            <a:pPr algn="just"/>
            <a:r>
              <a:rPr lang="en-US" altLang="zh-CN" sz="2400" dirty="0" smtClean="0">
                <a:solidFill>
                  <a:sysClr val="windowText" lastClr="000000"/>
                </a:solidFill>
                <a:latin typeface="Helvetica"/>
                <a:ea typeface="方正舒体"/>
              </a:rPr>
              <a:t>· review lecture online</a:t>
            </a:r>
            <a:endParaRPr lang="zh-CN" altLang="en-US" sz="2400" dirty="0" smtClean="0">
              <a:solidFill>
                <a:sysClr val="windowText" lastClr="000000"/>
              </a:solidFill>
              <a:latin typeface="Helvetica"/>
              <a:ea typeface="方正舒体"/>
            </a:endParaRPr>
          </a:p>
          <a:p>
            <a:pPr algn="just"/>
            <a:r>
              <a:rPr lang="en-US" altLang="zh-CN" sz="2400" dirty="0" smtClean="0">
                <a:solidFill>
                  <a:sysClr val="windowText" lastClr="000000"/>
                </a:solidFill>
                <a:latin typeface="Helvetica"/>
                <a:ea typeface="方正舒体"/>
              </a:rPr>
              <a:t>· take part in class discussions</a:t>
            </a:r>
            <a:endParaRPr lang="zh-CN" altLang="en-US" sz="2400" dirty="0" smtClean="0">
              <a:solidFill>
                <a:sysClr val="windowText" lastClr="000000"/>
              </a:solidFill>
              <a:latin typeface="Helvetica"/>
              <a:ea typeface="方正舒体"/>
            </a:endParaRPr>
          </a:p>
          <a:p>
            <a:pPr algn="just"/>
            <a:r>
              <a:rPr lang="en-US" altLang="zh-CN" sz="2400" b="1" dirty="0" smtClean="0">
                <a:solidFill>
                  <a:sysClr val="windowText" lastClr="000000"/>
                </a:solidFill>
                <a:latin typeface="Calibri" pitchFamily="34" charset="0"/>
                <a:ea typeface="方正舒体"/>
              </a:rPr>
              <a:t>Advice: </a:t>
            </a:r>
          </a:p>
          <a:p>
            <a:pPr marL="265113" indent="-265113" algn="just"/>
            <a:r>
              <a:rPr lang="en-US" altLang="zh-CN" sz="2400" dirty="0" smtClean="0">
                <a:solidFill>
                  <a:sysClr val="windowText" lastClr="000000"/>
                </a:solidFill>
                <a:latin typeface="Helvetica"/>
                <a:ea typeface="方正舒体"/>
              </a:rPr>
              <a:t>· do not make the Internet just your toy or let the online world take you away from the real world</a:t>
            </a:r>
          </a:p>
        </p:txBody>
      </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5535" y="2346600"/>
            <a:ext cx="8352928" cy="32969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770536"/>
            <a:ext cx="6985027" cy="476669"/>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 —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2-6)</a:t>
            </a:r>
            <a:endParaRPr lang="en-US" altLang="zh-CN" sz="2400" b="1" dirty="0">
              <a:solidFill>
                <a:sysClr val="windowText" lastClr="000000"/>
              </a:solidFill>
              <a:latin typeface="Helvetica"/>
              <a:ea typeface="方正舒体"/>
            </a:endParaRPr>
          </a:p>
        </p:txBody>
      </p:sp>
      <p:sp>
        <p:nvSpPr>
          <p:cNvPr id="3" name="矩形 2"/>
          <p:cNvSpPr/>
          <p:nvPr/>
        </p:nvSpPr>
        <p:spPr>
          <a:xfrm>
            <a:off x="857224" y="3022756"/>
            <a:ext cx="5806397" cy="2123658"/>
          </a:xfrm>
          <a:prstGeom prst="rect">
            <a:avLst/>
          </a:prstGeom>
          <a:noFill/>
        </p:spPr>
        <p:txBody>
          <a:bodyPr wrap="square" rtlCol="0">
            <a:spAutoFit/>
          </a:bodyPr>
          <a:lstStyle/>
          <a:p>
            <a:pPr algn="just">
              <a:lnSpc>
                <a:spcPct val="110000"/>
              </a:lnSpc>
            </a:pPr>
            <a:r>
              <a:rPr lang="en-US" altLang="zh-CN" sz="2400" dirty="0" smtClean="0">
                <a:solidFill>
                  <a:sysClr val="windowText" lastClr="000000"/>
                </a:solidFill>
                <a:latin typeface="Helvetica"/>
                <a:ea typeface="方正舒体"/>
              </a:rPr>
              <a:t>Colleges have become the ___________</a:t>
            </a:r>
          </a:p>
          <a:p>
            <a:pPr algn="just">
              <a:lnSpc>
                <a:spcPct val="110000"/>
              </a:lnSpc>
            </a:pPr>
            <a:r>
              <a:rPr lang="en-US" altLang="zh-CN" sz="2400" dirty="0" smtClean="0">
                <a:solidFill>
                  <a:sysClr val="windowText" lastClr="000000"/>
                </a:solidFill>
                <a:latin typeface="Helvetica"/>
                <a:ea typeface="方正舒体"/>
              </a:rPr>
              <a:t>_______________________ in the world. And this digital transformation has brought students ___________________ for their learning and lives.</a:t>
            </a:r>
            <a:endParaRPr lang="en-US" altLang="zh-CN" sz="2400" dirty="0">
              <a:solidFill>
                <a:sysClr val="windowText" lastClr="000000"/>
              </a:solidFill>
              <a:latin typeface="Helvetica"/>
              <a:ea typeface="方正舒体"/>
            </a:endParaRPr>
          </a:p>
        </p:txBody>
      </p:sp>
      <p:sp>
        <p:nvSpPr>
          <p:cNvPr id="13" name="矩形 12"/>
          <p:cNvSpPr/>
          <p:nvPr/>
        </p:nvSpPr>
        <p:spPr>
          <a:xfrm>
            <a:off x="1024645" y="3046202"/>
            <a:ext cx="5592083" cy="858889"/>
          </a:xfrm>
          <a:prstGeom prst="rect">
            <a:avLst/>
          </a:prstGeom>
        </p:spPr>
        <p:txBody>
          <a:bodyPr wrap="square">
            <a:spAutoFit/>
          </a:bodyPr>
          <a:lstStyle/>
          <a:p>
            <a:pPr>
              <a:lnSpc>
                <a:spcPts val="3100"/>
              </a:lnSpc>
              <a:defRPr/>
            </a:pPr>
            <a:r>
              <a:rPr lang="en-US" altLang="zh-CN" sz="2400" b="1" dirty="0" smtClean="0">
                <a:solidFill>
                  <a:schemeClr val="accent6">
                    <a:lumMod val="75000"/>
                  </a:schemeClr>
                </a:solidFill>
                <a:latin typeface="Helvetica"/>
              </a:rPr>
              <a:t>                                                most Internet-accessible spots</a:t>
            </a:r>
            <a:endParaRPr lang="zh-CN" altLang="en-US" sz="2400" b="1" dirty="0">
              <a:solidFill>
                <a:schemeClr val="accent6">
                  <a:lumMod val="75000"/>
                </a:schemeClr>
              </a:solidFill>
              <a:latin typeface="Helvetica"/>
            </a:endParaRPr>
          </a:p>
        </p:txBody>
      </p:sp>
      <p:sp>
        <p:nvSpPr>
          <p:cNvPr id="19" name="矩形 18"/>
          <p:cNvSpPr/>
          <p:nvPr/>
        </p:nvSpPr>
        <p:spPr>
          <a:xfrm>
            <a:off x="3321767" y="4228313"/>
            <a:ext cx="3381650" cy="400110"/>
          </a:xfrm>
          <a:prstGeom prst="rect">
            <a:avLst/>
          </a:prstGeom>
          <a:noFill/>
          <a:ln>
            <a:noFill/>
          </a:ln>
        </p:spPr>
        <p:txBody>
          <a:bodyPr/>
          <a:lstStyle/>
          <a:p>
            <a:pPr algn="just" fontAlgn="auto">
              <a:spcBef>
                <a:spcPts val="0"/>
              </a:spcBef>
              <a:spcAft>
                <a:spcPts val="0"/>
              </a:spcAft>
            </a:pPr>
            <a:r>
              <a:rPr lang="en-US" altLang="zh-CN" sz="2400" b="1" kern="0" dirty="0" smtClean="0">
                <a:solidFill>
                  <a:schemeClr val="accent6">
                    <a:lumMod val="75000"/>
                  </a:schemeClr>
                </a:solidFill>
                <a:latin typeface="Helvetica"/>
                <a:ea typeface="楷体_GB2312" pitchFamily="49" charset="-122"/>
              </a:rPr>
              <a:t>various conveniences</a:t>
            </a:r>
            <a:endParaRPr lang="zh-CN" altLang="en-US" sz="2400" b="1" kern="0" dirty="0">
              <a:solidFill>
                <a:schemeClr val="accent6">
                  <a:lumMod val="75000"/>
                </a:schemeClr>
              </a:solidFill>
              <a:latin typeface="Helvetica"/>
              <a:ea typeface="楷体_GB2312" pitchFamily="49" charset="-122"/>
            </a:endParaRPr>
          </a:p>
        </p:txBody>
      </p:sp>
      <p:sp>
        <p:nvSpPr>
          <p:cNvPr id="12" name="矩形 11"/>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15"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16" name="TextBox 15"/>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76793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7220"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 name="Title 1"/>
          <p:cNvSpPr>
            <a:spLocks noGrp="1"/>
          </p:cNvSpPr>
          <p:nvPr>
            <p:ph type="title"/>
          </p:nvPr>
        </p:nvSpPr>
        <p:spPr>
          <a:xfrm>
            <a:off x="390525" y="2559050"/>
            <a:ext cx="2379663" cy="771525"/>
          </a:xfrm>
        </p:spPr>
        <p:txBody>
          <a:bodyPr>
            <a:normAutofit/>
          </a:bodyPr>
          <a:lstStyle/>
          <a:p>
            <a:pPr algn="l" eaLnBrk="1" hangingPunct="1">
              <a:defRPr/>
            </a:pPr>
            <a:r>
              <a:rPr lang="en-US" altLang="zh-CN" sz="5000" b="1" baseline="30000" smtClean="0">
                <a:solidFill>
                  <a:srgbClr val="FF6600"/>
                </a:solidFill>
                <a:effectLst>
                  <a:outerShdw blurRad="38100" dist="38100" dir="2700000" algn="tl">
                    <a:srgbClr val="C0C0C0"/>
                  </a:outerShdw>
                </a:effectLst>
                <a:latin typeface="Helvetica"/>
              </a:rPr>
              <a:t>Section A</a:t>
            </a:r>
            <a:r>
              <a:rPr lang="en-US" altLang="zh-CN" b="1" baseline="3000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1</a:t>
            </a:r>
          </a:p>
        </p:txBody>
      </p:sp>
      <p:sp>
        <p:nvSpPr>
          <p:cNvPr id="137224"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3</a:t>
            </a:r>
            <a:endParaRPr lang="en-US" altLang="zh-CN" sz="4000" dirty="0">
              <a:latin typeface="Helvetica"/>
              <a:ea typeface="Arial Unicode MS"/>
              <a:cs typeface="Helvetica Neue"/>
            </a:endParaRPr>
          </a:p>
        </p:txBody>
      </p:sp>
      <p:sp>
        <p:nvSpPr>
          <p:cNvPr id="9" name="TextBox 8"/>
          <p:cNvSpPr txBox="1"/>
          <p:nvPr/>
        </p:nvSpPr>
        <p:spPr>
          <a:xfrm>
            <a:off x="1714480" y="986837"/>
            <a:ext cx="7265988" cy="584775"/>
          </a:xfrm>
          <a:prstGeom prst="rect">
            <a:avLst/>
          </a:prstGeom>
          <a:noFill/>
        </p:spPr>
        <p:txBody>
          <a:bodyPr wrap="square">
            <a:spAutoFit/>
          </a:bodyPr>
          <a:lstStyle/>
          <a:p>
            <a:pPr>
              <a:defRPr/>
            </a:pPr>
            <a:r>
              <a:rPr lang="en-US" altLang="zh-CN" sz="32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Digital campus</a:t>
            </a:r>
            <a:endParaRPr lang="en-US" altLang="zh-CN" sz="3200" b="1" dirty="0">
              <a:effectLst>
                <a:glow rad="101600">
                  <a:schemeClr val="tx1">
                    <a:alpha val="60000"/>
                  </a:schemeClr>
                </a:glow>
              </a:effectLst>
              <a:latin typeface="Helvetica Neue"/>
              <a:ea typeface="Arial Unicode MS"/>
              <a:cs typeface="Helvetica Neue"/>
            </a:endParaRPr>
          </a:p>
        </p:txBody>
      </p:sp>
      <p:sp>
        <p:nvSpPr>
          <p:cNvPr id="137226"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0" name="Text Box 14"/>
          <p:cNvSpPr txBox="1">
            <a:spLocks noChangeArrowheads="1"/>
          </p:cNvSpPr>
          <p:nvPr/>
        </p:nvSpPr>
        <p:spPr bwMode="auto">
          <a:xfrm>
            <a:off x="2428860" y="2459038"/>
            <a:ext cx="6815172" cy="584775"/>
          </a:xfrm>
          <a:prstGeom prst="rect">
            <a:avLst/>
          </a:prstGeom>
          <a:noFill/>
          <a:ln w="9525">
            <a:noFill/>
            <a:miter lim="800000"/>
            <a:headEnd/>
            <a:tailEnd/>
          </a:ln>
          <a:effectLst>
            <a:outerShdw sx="1000" sy="1000" algn="ctr" rotWithShape="0">
              <a:schemeClr val="tx2"/>
            </a:outerShdw>
          </a:effectLst>
        </p:spPr>
        <p:txBody>
          <a:bodyPr wrap="square">
            <a:spAutoFit/>
          </a:bodyPr>
          <a:lstStyle/>
          <a:p>
            <a:pPr latinLnBrk="1">
              <a:spcBef>
                <a:spcPct val="50000"/>
              </a:spcBef>
              <a:defRPr/>
            </a:pPr>
            <a:r>
              <a:rPr lang="en-US" altLang="zh-CN" sz="3200" dirty="0" smtClean="0">
                <a:latin typeface="Helvetica"/>
                <a:ea typeface="Gulim" pitchFamily="34" charset="-127"/>
              </a:rPr>
              <a:t>College life in the Internet age</a:t>
            </a:r>
            <a:endParaRPr lang="zh-CN" altLang="en-US" sz="3200" dirty="0">
              <a:latin typeface="Helvetica"/>
              <a:ea typeface="Gulim" pitchFamily="34" charset="-127"/>
            </a:endParaRPr>
          </a:p>
        </p:txBody>
      </p:sp>
      <p:cxnSp>
        <p:nvCxnSpPr>
          <p:cNvPr id="45" name="Straight Connector 44"/>
          <p:cNvCxnSpPr/>
          <p:nvPr/>
        </p:nvCxnSpPr>
        <p:spPr>
          <a:xfrm>
            <a:off x="454025" y="3009900"/>
            <a:ext cx="8153400" cy="1588"/>
          </a:xfrm>
          <a:prstGeom prst="line">
            <a:avLst/>
          </a:prstGeom>
          <a:ln/>
        </p:spPr>
        <p:style>
          <a:lnRef idx="2">
            <a:schemeClr val="dk1"/>
          </a:lnRef>
          <a:fillRef idx="0">
            <a:schemeClr val="dk1"/>
          </a:fillRef>
          <a:effectRef idx="1">
            <a:schemeClr val="dk1"/>
          </a:effectRef>
          <a:fontRef idx="minor">
            <a:schemeClr val="tx1"/>
          </a:fontRef>
        </p:style>
      </p:cxnSp>
      <p:sp>
        <p:nvSpPr>
          <p:cNvPr id="27" name="椭圆 26"/>
          <p:cNvSpPr/>
          <p:nvPr/>
        </p:nvSpPr>
        <p:spPr bwMode="auto">
          <a:xfrm>
            <a:off x="2700338" y="3817938"/>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nvGrpSpPr>
          <p:cNvPr id="10" name="组合 32"/>
          <p:cNvGrpSpPr>
            <a:grpSpLocks/>
          </p:cNvGrpSpPr>
          <p:nvPr/>
        </p:nvGrpSpPr>
        <p:grpSpPr bwMode="auto">
          <a:xfrm>
            <a:off x="2700338" y="4159250"/>
            <a:ext cx="4943497" cy="461963"/>
            <a:chOff x="2702496" y="5022535"/>
            <a:chExt cx="4943574" cy="461665"/>
          </a:xfrm>
        </p:grpSpPr>
        <p:sp>
          <p:nvSpPr>
            <p:cNvPr id="137241" name="Rectangle 10"/>
            <p:cNvSpPr>
              <a:spLocks noChangeArrowheads="1"/>
            </p:cNvSpPr>
            <p:nvPr/>
          </p:nvSpPr>
          <p:spPr bwMode="auto">
            <a:xfrm>
              <a:off x="2990528" y="5022535"/>
              <a:ext cx="4655542" cy="461665"/>
            </a:xfrm>
            <a:prstGeom prst="rect">
              <a:avLst/>
            </a:prstGeom>
            <a:noFill/>
            <a:ln w="9525">
              <a:noFill/>
              <a:miter lim="800000"/>
              <a:headEnd/>
              <a:tailEnd/>
            </a:ln>
          </p:spPr>
          <p:txBody>
            <a:bodyPr wrap="square">
              <a:spAutoFit/>
            </a:bodyPr>
            <a:lstStyle/>
            <a:p>
              <a:pPr eaLnBrk="0" hangingPunct="0"/>
              <a:endParaRPr lang="en-US" altLang="zh-CN" sz="2400" dirty="0">
                <a:solidFill>
                  <a:srgbClr val="000000"/>
                </a:solidFill>
                <a:latin typeface="Helvetica"/>
              </a:endParaRPr>
            </a:p>
          </p:txBody>
        </p:sp>
        <p:sp>
          <p:nvSpPr>
            <p:cNvPr id="28" name="椭圆 27"/>
            <p:cNvSpPr/>
            <p:nvPr/>
          </p:nvSpPr>
          <p:spPr>
            <a:xfrm>
              <a:off x="2702496" y="5192288"/>
              <a:ext cx="144464"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137239" name="Rectangle 14"/>
          <p:cNvSpPr>
            <a:spLocks noChangeArrowheads="1"/>
          </p:cNvSpPr>
          <p:nvPr/>
        </p:nvSpPr>
        <p:spPr bwMode="auto">
          <a:xfrm>
            <a:off x="2843808" y="4656138"/>
            <a:ext cx="5601948"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To apply the phrases and patterns</a:t>
            </a:r>
          </a:p>
        </p:txBody>
      </p:sp>
      <p:pic>
        <p:nvPicPr>
          <p:cNvPr id="137234" name="Picture 2"/>
          <p:cNvPicPr>
            <a:picLocks noChangeAspect="1" noChangeArrowheads="1"/>
          </p:cNvPicPr>
          <p:nvPr/>
        </p:nvPicPr>
        <p:blipFill>
          <a:blip r:embed="rId3" cstate="print"/>
          <a:srcRect/>
          <a:stretch>
            <a:fillRect/>
          </a:stretch>
        </p:blipFill>
        <p:spPr bwMode="auto">
          <a:xfrm>
            <a:off x="449263" y="3576638"/>
            <a:ext cx="2165350" cy="1038225"/>
          </a:xfrm>
          <a:prstGeom prst="rect">
            <a:avLst/>
          </a:prstGeom>
          <a:noFill/>
          <a:ln w="9525">
            <a:noFill/>
            <a:miter lim="800000"/>
            <a:headEnd/>
            <a:tailEnd/>
          </a:ln>
        </p:spPr>
      </p:pic>
      <p:pic>
        <p:nvPicPr>
          <p:cNvPr id="137235"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33" name="Rectangle 6"/>
          <p:cNvSpPr>
            <a:spLocks noChangeArrowheads="1"/>
          </p:cNvSpPr>
          <p:nvPr/>
        </p:nvSpPr>
        <p:spPr bwMode="auto">
          <a:xfrm>
            <a:off x="2856488" y="3663305"/>
            <a:ext cx="5580249" cy="461665"/>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To talk about digital education</a:t>
            </a:r>
            <a:endParaRPr lang="en-US" altLang="zh-CN" sz="2400" dirty="0">
              <a:solidFill>
                <a:srgbClr val="000000"/>
              </a:solidFill>
              <a:latin typeface="Helvetica"/>
            </a:endParaRPr>
          </a:p>
        </p:txBody>
      </p:sp>
      <p:sp>
        <p:nvSpPr>
          <p:cNvPr id="34" name="矩形 33"/>
          <p:cNvSpPr/>
          <p:nvPr/>
        </p:nvSpPr>
        <p:spPr>
          <a:xfrm>
            <a:off x="2843808" y="4159548"/>
            <a:ext cx="5165035" cy="461665"/>
          </a:xfrm>
          <a:prstGeom prst="rect">
            <a:avLst/>
          </a:prstGeom>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To further understand the text</a:t>
            </a:r>
            <a:endParaRPr lang="en-US" altLang="zh-CN" sz="2400" dirty="0">
              <a:solidFill>
                <a:srgbClr val="000000"/>
              </a:solidFill>
              <a:latin typeface="Helvetica"/>
            </a:endParaRPr>
          </a:p>
        </p:txBody>
      </p:sp>
      <p:sp>
        <p:nvSpPr>
          <p:cNvPr id="35" name="TextBox 34"/>
          <p:cNvSpPr txBox="1"/>
          <p:nvPr/>
        </p:nvSpPr>
        <p:spPr>
          <a:xfrm>
            <a:off x="2856488" y="5118283"/>
            <a:ext cx="6287512" cy="461665"/>
          </a:xfrm>
          <a:prstGeom prst="rect">
            <a:avLst/>
          </a:prstGeom>
          <a:noFill/>
        </p:spPr>
        <p:txBody>
          <a:bodyPr wrap="square" rtlCol="0">
            <a:spAutoFit/>
          </a:bodyPr>
          <a:lstStyle/>
          <a:p>
            <a:pPr eaLnBrk="0" hangingPunct="0"/>
            <a:r>
              <a:rPr lang="en-US" altLang="zh-CN" sz="2400" dirty="0" smtClean="0">
                <a:solidFill>
                  <a:srgbClr val="000000"/>
                </a:solidFill>
                <a:latin typeface="Helvetica"/>
              </a:rPr>
              <a:t>To master the paragraph writing skill</a:t>
            </a:r>
          </a:p>
        </p:txBody>
      </p:sp>
      <p:sp>
        <p:nvSpPr>
          <p:cNvPr id="26" name="椭圆 25"/>
          <p:cNvSpPr/>
          <p:nvPr/>
        </p:nvSpPr>
        <p:spPr bwMode="auto">
          <a:xfrm>
            <a:off x="2699792" y="4798293"/>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
        <p:nvSpPr>
          <p:cNvPr id="29" name="椭圆 28"/>
          <p:cNvSpPr/>
          <p:nvPr/>
        </p:nvSpPr>
        <p:spPr bwMode="auto">
          <a:xfrm>
            <a:off x="2699792" y="5302349"/>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Tree>
    <p:extLst>
      <p:ext uri="{BB962C8B-B14F-4D97-AF65-F5344CB8AC3E}">
        <p14:creationId xmlns:p14="http://schemas.microsoft.com/office/powerpoint/2010/main" xmlns="" val="34403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ox(in)">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ox(in)">
                                      <p:cBhvr>
                                        <p:cTn id="15" dur="500"/>
                                        <p:tgtEl>
                                          <p:spTgt spid="34"/>
                                        </p:tgtEl>
                                      </p:cBhvr>
                                    </p:animEffect>
                                  </p:childTnLst>
                                </p:cTn>
                              </p:par>
                              <p:par>
                                <p:cTn id="16" presetID="4"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4" presetClass="entr" presetSubtype="16" fill="hold" grpId="0" nodeType="withEffect">
                                  <p:stCondLst>
                                    <p:cond delay="0"/>
                                  </p:stCondLst>
                                  <p:childTnLst>
                                    <p:set>
                                      <p:cBhvr>
                                        <p:cTn id="24" dur="1" fill="hold">
                                          <p:stCondLst>
                                            <p:cond delay="0"/>
                                          </p:stCondLst>
                                        </p:cTn>
                                        <p:tgtEl>
                                          <p:spTgt spid="137239"/>
                                        </p:tgtEl>
                                        <p:attrNameLst>
                                          <p:attrName>style.visibility</p:attrName>
                                        </p:attrNameLst>
                                      </p:cBhvr>
                                      <p:to>
                                        <p:strVal val="visible"/>
                                      </p:to>
                                    </p:set>
                                    <p:animEffect transition="in" filter="box(in)">
                                      <p:cBhvr>
                                        <p:cTn id="25" dur="500"/>
                                        <p:tgtEl>
                                          <p:spTgt spid="13723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4" presetClass="entr" presetSubtype="16"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ox(in)">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7239" grpId="0"/>
      <p:bldP spid="33" grpId="0"/>
      <p:bldP spid="34" grpId="0"/>
      <p:bldP spid="35" grpId="0"/>
      <p:bldP spid="26"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nvGraphicFramePr>
        <p:xfrm>
          <a:off x="953208" y="2928934"/>
          <a:ext cx="8001056" cy="2870879"/>
        </p:xfrm>
        <a:graphic>
          <a:graphicData uri="http://schemas.openxmlformats.org/drawingml/2006/table">
            <a:tbl>
              <a:tblPr>
                <a:tableStyleId>{E8B1032C-EA38-4F05-BA0D-38AFFFC7BED3}</a:tableStyleId>
              </a:tblPr>
              <a:tblGrid>
                <a:gridCol w="1500198"/>
                <a:gridCol w="4929222"/>
                <a:gridCol w="1571636"/>
              </a:tblGrid>
              <a:tr h="477480">
                <a:tc>
                  <a:txBody>
                    <a:bodyPr/>
                    <a:lstStyle/>
                    <a:p>
                      <a:pPr algn="ctr">
                        <a:spcAft>
                          <a:spcPts val="0"/>
                        </a:spcAft>
                      </a:pPr>
                      <a:r>
                        <a:rPr lang="en-US" altLang="zh-CN" sz="2400" b="1" kern="1200" dirty="0" smtClean="0">
                          <a:solidFill>
                            <a:sysClr val="windowText" lastClr="000000"/>
                          </a:solidFill>
                          <a:latin typeface="Helvetica"/>
                          <a:ea typeface="方正舒体"/>
                          <a:cs typeface="+mn-cs"/>
                        </a:rPr>
                        <a:t>Time</a:t>
                      </a:r>
                      <a:endParaRPr lang="zh-CN" altLang="zh-CN" sz="2400" b="1" kern="1200" dirty="0" smtClean="0">
                        <a:solidFill>
                          <a:sysClr val="windowText" lastClr="000000"/>
                        </a:solidFill>
                        <a:latin typeface="Helvetica"/>
                        <a:ea typeface="方正舒体"/>
                        <a:cs typeface="+mn-cs"/>
                      </a:endParaRPr>
                    </a:p>
                  </a:txBody>
                  <a:tcPr marL="68580" marR="68580" marT="0" marB="0"/>
                </a:tc>
                <a:tc>
                  <a:txBody>
                    <a:bodyPr/>
                    <a:lstStyle/>
                    <a:p>
                      <a:pPr algn="ctr">
                        <a:spcAft>
                          <a:spcPts val="0"/>
                        </a:spcAft>
                      </a:pPr>
                      <a:r>
                        <a:rPr lang="en-US" altLang="zh-CN" sz="2400" b="1" kern="1200" dirty="0" smtClean="0">
                          <a:solidFill>
                            <a:sysClr val="windowText" lastClr="000000"/>
                          </a:solidFill>
                          <a:latin typeface="Helvetica"/>
                          <a:ea typeface="方正舒体"/>
                          <a:cs typeface="+mn-cs"/>
                        </a:rPr>
                        <a:t>Content</a:t>
                      </a:r>
                      <a:endParaRPr lang="zh-CN" altLang="zh-CN" sz="2400" b="1" kern="1200" dirty="0" smtClean="0">
                        <a:solidFill>
                          <a:sysClr val="windowText" lastClr="000000"/>
                        </a:solidFill>
                        <a:latin typeface="Helvetica"/>
                        <a:ea typeface="方正舒体"/>
                        <a:cs typeface="+mn-cs"/>
                      </a:endParaRPr>
                    </a:p>
                  </a:txBody>
                  <a:tcPr marL="68580" marR="68580" marT="0" marB="0"/>
                </a:tc>
                <a:tc>
                  <a:txBody>
                    <a:bodyPr/>
                    <a:lstStyle/>
                    <a:p>
                      <a:pPr algn="ctr">
                        <a:spcAft>
                          <a:spcPts val="0"/>
                        </a:spcAft>
                      </a:pPr>
                      <a:r>
                        <a:rPr lang="en-US" altLang="zh-CN" sz="2400" b="1" kern="1200" dirty="0" smtClean="0">
                          <a:solidFill>
                            <a:sysClr val="windowText" lastClr="000000"/>
                          </a:solidFill>
                          <a:latin typeface="Helvetica"/>
                          <a:ea typeface="方正舒体"/>
                          <a:cs typeface="+mn-cs"/>
                        </a:rPr>
                        <a:t>Budget</a:t>
                      </a:r>
                      <a:endParaRPr lang="zh-CN" altLang="zh-CN" sz="2400" b="1" kern="1200" dirty="0" smtClean="0">
                        <a:solidFill>
                          <a:sysClr val="windowText" lastClr="000000"/>
                        </a:solidFill>
                        <a:latin typeface="Helvetica"/>
                        <a:ea typeface="方正舒体"/>
                        <a:cs typeface="+mn-cs"/>
                      </a:endParaRPr>
                    </a:p>
                  </a:txBody>
                  <a:tcPr marL="68580" marR="68580" marT="0" marB="0"/>
                </a:tc>
              </a:tr>
              <a:tr h="1165594">
                <a:tc>
                  <a:txBody>
                    <a:bodyPr/>
                    <a:lstStyle/>
                    <a:p>
                      <a:pPr marL="0" algn="ctr" defTabSz="914400" rtl="0" eaLnBrk="1" latinLnBrk="0" hangingPunct="1">
                        <a:spcAft>
                          <a:spcPts val="0"/>
                        </a:spcAft>
                      </a:pPr>
                      <a:r>
                        <a:rPr lang="en-US" altLang="zh-CN" sz="2400" b="1" kern="1200" dirty="0" smtClean="0">
                          <a:solidFill>
                            <a:sysClr val="windowText" lastClr="000000"/>
                          </a:solidFill>
                          <a:latin typeface="Helvetica"/>
                          <a:ea typeface="方正舒体"/>
                          <a:cs typeface="+mn-cs"/>
                        </a:rPr>
                        <a:t>mid-1990s</a:t>
                      </a:r>
                      <a:endParaRPr lang="zh-CN" altLang="zh-CN" sz="2400" b="1" kern="1200" dirty="0" smtClean="0">
                        <a:solidFill>
                          <a:sysClr val="windowText" lastClr="000000"/>
                        </a:solidFill>
                        <a:latin typeface="Helvetica"/>
                        <a:ea typeface="方正舒体"/>
                        <a:cs typeface="+mn-cs"/>
                      </a:endParaRPr>
                    </a:p>
                  </a:txBody>
                  <a:tcPr marL="68580" marR="68580" marT="0" marB="0" anchor="ctr"/>
                </a:tc>
                <a:tc>
                  <a:txBody>
                    <a:bodyPr/>
                    <a:lstStyle/>
                    <a:p>
                      <a:pPr algn="just">
                        <a:spcAft>
                          <a:spcPts val="0"/>
                        </a:spcAft>
                      </a:pPr>
                      <a:endParaRPr lang="zh-CN" sz="1050" kern="100" dirty="0">
                        <a:latin typeface="Times New Roman"/>
                        <a:ea typeface="宋体"/>
                        <a:cs typeface="Times New Roman"/>
                      </a:endParaRPr>
                    </a:p>
                  </a:txBody>
                  <a:tcPr marL="68580" marR="68580" marT="0" marB="0"/>
                </a:tc>
                <a:tc>
                  <a:txBody>
                    <a:bodyPr/>
                    <a:lstStyle/>
                    <a:p>
                      <a:pPr algn="ctr">
                        <a:spcAft>
                          <a:spcPts val="0"/>
                        </a:spcAft>
                      </a:pPr>
                      <a:endParaRPr lang="zh-CN" sz="1050" kern="100" dirty="0">
                        <a:latin typeface="Times New Roman"/>
                        <a:ea typeface="宋体"/>
                        <a:cs typeface="Times New Roman"/>
                      </a:endParaRPr>
                    </a:p>
                  </a:txBody>
                  <a:tcPr marL="68580" marR="68580" marT="0" marB="0" anchor="ctr"/>
                </a:tc>
              </a:tr>
              <a:tr h="1227805">
                <a:tc>
                  <a:txBody>
                    <a:bodyPr/>
                    <a:lstStyle/>
                    <a:p>
                      <a:pPr marL="0" algn="ctr" defTabSz="914400" rtl="0" eaLnBrk="1" latinLnBrk="0" hangingPunct="1">
                        <a:spcAft>
                          <a:spcPts val="0"/>
                        </a:spcAft>
                      </a:pPr>
                      <a:r>
                        <a:rPr lang="en-US" altLang="zh-CN" sz="2400" b="1" kern="1200" dirty="0" smtClean="0">
                          <a:solidFill>
                            <a:sysClr val="windowText" lastClr="000000"/>
                          </a:solidFill>
                          <a:latin typeface="Helvetica"/>
                          <a:ea typeface="方正舒体"/>
                          <a:cs typeface="+mn-cs"/>
                        </a:rPr>
                        <a:t>past few years</a:t>
                      </a:r>
                      <a:endParaRPr lang="zh-CN" altLang="zh-CN" sz="2400" b="1" kern="1200" dirty="0" smtClean="0">
                        <a:solidFill>
                          <a:sysClr val="windowText" lastClr="000000"/>
                        </a:solidFill>
                        <a:latin typeface="Helvetica"/>
                        <a:ea typeface="方正舒体"/>
                        <a:cs typeface="+mn-cs"/>
                      </a:endParaRPr>
                    </a:p>
                  </a:txBody>
                  <a:tcPr marL="68580" marR="68580" marT="0" marB="0" anchor="ctr"/>
                </a:tc>
                <a:tc>
                  <a:txBody>
                    <a:bodyPr/>
                    <a:lstStyle/>
                    <a:p>
                      <a:pPr algn="just">
                        <a:spcAft>
                          <a:spcPts val="0"/>
                        </a:spcAft>
                      </a:pPr>
                      <a:endParaRPr lang="zh-CN" sz="1050" kern="100" dirty="0">
                        <a:latin typeface="Times New Roman"/>
                        <a:ea typeface="宋体"/>
                        <a:cs typeface="Times New Roman"/>
                      </a:endParaRPr>
                    </a:p>
                  </a:txBody>
                  <a:tcPr marL="68580" marR="68580" marT="0" marB="0"/>
                </a:tc>
                <a:tc>
                  <a:txBody>
                    <a:bodyPr/>
                    <a:lstStyle/>
                    <a:p>
                      <a:pPr algn="ctr">
                        <a:spcAft>
                          <a:spcPts val="0"/>
                        </a:spcAft>
                      </a:pPr>
                      <a:endParaRPr lang="zh-CN" sz="1050" kern="100" dirty="0">
                        <a:latin typeface="Times New Roman"/>
                        <a:ea typeface="宋体"/>
                        <a:cs typeface="Times New Roman"/>
                      </a:endParaRPr>
                    </a:p>
                  </a:txBody>
                  <a:tcPr marL="68580" marR="68580" marT="0" marB="0" anchor="ctr"/>
                </a:tc>
              </a:tr>
            </a:tbl>
          </a:graphicData>
        </a:graphic>
      </p:graphicFrame>
      <p:pic>
        <p:nvPicPr>
          <p:cNvPr id="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75" y="2309438"/>
            <a:ext cx="1362165" cy="12858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275923" y="2738110"/>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9" name="矩形 45"/>
          <p:cNvSpPr>
            <a:spLocks noChangeArrowheads="1"/>
          </p:cNvSpPr>
          <p:nvPr/>
        </p:nvSpPr>
        <p:spPr bwMode="auto">
          <a:xfrm>
            <a:off x="1000100" y="1643050"/>
            <a:ext cx="7572428"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How fast has information technology developed on campus? (Para. 7)</a:t>
            </a:r>
            <a:endParaRPr lang="en-US" altLang="zh-CN" sz="2400" dirty="0">
              <a:solidFill>
                <a:sysClr val="windowText" lastClr="000000"/>
              </a:solidFill>
              <a:latin typeface="Helvetica"/>
              <a:ea typeface="方正舒体"/>
            </a:endParaRPr>
          </a:p>
        </p:txBody>
      </p:sp>
      <p:sp>
        <p:nvSpPr>
          <p:cNvPr id="11" name="矩形 10"/>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10" name="Picture 2"/>
          <p:cNvPicPr>
            <a:picLocks noChangeAspect="1" noChangeArrowheads="1"/>
          </p:cNvPicPr>
          <p:nvPr/>
        </p:nvPicPr>
        <p:blipFill>
          <a:blip r:embed="rId5" cstate="print"/>
          <a:srcRect/>
          <a:stretch>
            <a:fillRect/>
          </a:stretch>
        </p:blipFill>
        <p:spPr bwMode="auto">
          <a:xfrm>
            <a:off x="-3176" y="63484"/>
            <a:ext cx="4071119" cy="1150938"/>
          </a:xfrm>
          <a:prstGeom prst="rect">
            <a:avLst/>
          </a:prstGeom>
          <a:noFill/>
          <a:ln w="9525">
            <a:noFill/>
            <a:miter lim="800000"/>
            <a:headEnd/>
            <a:tailEnd/>
          </a:ln>
        </p:spPr>
      </p:pic>
      <p:sp>
        <p:nvSpPr>
          <p:cNvPr id="12" name="TextBox 11"/>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4" name="TextBox 13"/>
          <p:cNvSpPr txBox="1"/>
          <p:nvPr/>
        </p:nvSpPr>
        <p:spPr>
          <a:xfrm>
            <a:off x="2500298" y="3571876"/>
            <a:ext cx="4857784" cy="830997"/>
          </a:xfrm>
          <a:prstGeom prst="rect">
            <a:avLst/>
          </a:prstGeom>
          <a:noFill/>
        </p:spPr>
        <p:txBody>
          <a:bodyPr wrap="square" rtlCol="0">
            <a:spAutoFit/>
          </a:bodyPr>
          <a:lstStyle/>
          <a:p>
            <a:pPr algn="just"/>
            <a:r>
              <a:rPr lang="en-US" altLang="zh-CN" sz="2400" b="1" dirty="0" smtClean="0">
                <a:solidFill>
                  <a:schemeClr val="accent6">
                    <a:lumMod val="75000"/>
                  </a:schemeClr>
                </a:solidFill>
                <a:latin typeface="Helvetica"/>
              </a:rPr>
              <a:t>many began wiring dorms with high-speed connections</a:t>
            </a:r>
            <a:endParaRPr lang="zh-CN" altLang="en-US" sz="2400" b="1" dirty="0" smtClean="0">
              <a:solidFill>
                <a:schemeClr val="accent6">
                  <a:lumMod val="75000"/>
                </a:schemeClr>
              </a:solidFill>
              <a:latin typeface="Helvetica"/>
            </a:endParaRPr>
          </a:p>
        </p:txBody>
      </p:sp>
      <p:sp>
        <p:nvSpPr>
          <p:cNvPr id="15" name="TextBox 14"/>
          <p:cNvSpPr txBox="1"/>
          <p:nvPr/>
        </p:nvSpPr>
        <p:spPr>
          <a:xfrm>
            <a:off x="2500298" y="4572008"/>
            <a:ext cx="4857784" cy="1200329"/>
          </a:xfrm>
          <a:prstGeom prst="rect">
            <a:avLst/>
          </a:prstGeom>
          <a:noFill/>
        </p:spPr>
        <p:txBody>
          <a:bodyPr wrap="square" rtlCol="0">
            <a:spAutoFit/>
          </a:bodyPr>
          <a:lstStyle/>
          <a:p>
            <a:pPr algn="just">
              <a:spcAft>
                <a:spcPts val="0"/>
              </a:spcAft>
            </a:pPr>
            <a:r>
              <a:rPr lang="en-US" altLang="zh-CN" sz="2400" b="1" dirty="0" smtClean="0">
                <a:solidFill>
                  <a:schemeClr val="accent6">
                    <a:lumMod val="75000"/>
                  </a:schemeClr>
                </a:solidFill>
                <a:latin typeface="Helvetica"/>
              </a:rPr>
              <a:t>schools have taken the lead by turning their campuses into bubbles of Wi-Fi networks</a:t>
            </a:r>
            <a:endParaRPr lang="zh-CN" altLang="en-US" sz="2400" b="1" dirty="0" smtClean="0">
              <a:solidFill>
                <a:schemeClr val="accent6">
                  <a:lumMod val="75000"/>
                </a:schemeClr>
              </a:solidFill>
              <a:latin typeface="Helvetica"/>
            </a:endParaRPr>
          </a:p>
        </p:txBody>
      </p:sp>
      <p:sp>
        <p:nvSpPr>
          <p:cNvPr id="16" name="TextBox 15"/>
          <p:cNvSpPr txBox="1"/>
          <p:nvPr/>
        </p:nvSpPr>
        <p:spPr>
          <a:xfrm>
            <a:off x="7311190" y="3788495"/>
            <a:ext cx="1666384" cy="461665"/>
          </a:xfrm>
          <a:prstGeom prst="rect">
            <a:avLst/>
          </a:prstGeom>
          <a:noFill/>
        </p:spPr>
        <p:txBody>
          <a:bodyPr wrap="square" rtlCol="0">
            <a:spAutoFit/>
          </a:bodyPr>
          <a:lstStyle/>
          <a:p>
            <a:pPr algn="ctr">
              <a:spcAft>
                <a:spcPts val="0"/>
              </a:spcAft>
            </a:pPr>
            <a:r>
              <a:rPr lang="en-US" altLang="zh-CN" sz="2400" b="1" dirty="0" smtClean="0">
                <a:solidFill>
                  <a:schemeClr val="accent6">
                    <a:lumMod val="75000"/>
                  </a:schemeClr>
                </a:solidFill>
                <a:latin typeface="Helvetica"/>
              </a:rPr>
              <a:t>2% to 3%</a:t>
            </a:r>
            <a:endParaRPr lang="zh-CN" altLang="en-US" sz="2400" b="1" dirty="0" smtClean="0">
              <a:solidFill>
                <a:schemeClr val="accent6">
                  <a:lumMod val="75000"/>
                </a:schemeClr>
              </a:solidFill>
              <a:latin typeface="Helvetica"/>
            </a:endParaRPr>
          </a:p>
        </p:txBody>
      </p:sp>
      <p:sp>
        <p:nvSpPr>
          <p:cNvPr id="17" name="TextBox 16"/>
          <p:cNvSpPr txBox="1"/>
          <p:nvPr/>
        </p:nvSpPr>
        <p:spPr>
          <a:xfrm>
            <a:off x="7334500" y="4929198"/>
            <a:ext cx="1619764" cy="461665"/>
          </a:xfrm>
          <a:prstGeom prst="rect">
            <a:avLst/>
          </a:prstGeom>
          <a:noFill/>
        </p:spPr>
        <p:txBody>
          <a:bodyPr wrap="square" rtlCol="0">
            <a:spAutoFit/>
          </a:bodyPr>
          <a:lstStyle/>
          <a:p>
            <a:pPr algn="ctr">
              <a:spcAft>
                <a:spcPts val="0"/>
              </a:spcAft>
            </a:pPr>
            <a:r>
              <a:rPr lang="en-US" altLang="zh-CN" sz="2400" b="1" dirty="0" smtClean="0">
                <a:solidFill>
                  <a:schemeClr val="accent6">
                    <a:lumMod val="75000"/>
                  </a:schemeClr>
                </a:solidFill>
                <a:latin typeface="Helvetica"/>
              </a:rPr>
              <a:t>5% to 8%</a:t>
            </a:r>
            <a:endParaRPr lang="zh-CN" altLang="en-US" sz="2400" b="1" dirty="0" smtClean="0">
              <a:solidFill>
                <a:schemeClr val="accent6">
                  <a:lumMod val="75000"/>
                </a:schemeClr>
              </a:solidFill>
              <a:latin typeface="Helvetica"/>
            </a:endParaRPr>
          </a:p>
        </p:txBody>
      </p:sp>
      <p:pic>
        <p:nvPicPr>
          <p:cNvPr id="18"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64302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4"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ox(i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3" name="Picture 2"/>
          <p:cNvPicPr>
            <a:picLocks noChangeAspect="1" noChangeArrowheads="1"/>
          </p:cNvPicPr>
          <p:nvPr/>
        </p:nvPicPr>
        <p:blipFill>
          <a:blip r:embed="rId2" cstate="print"/>
          <a:srcRect/>
          <a:stretch>
            <a:fillRect/>
          </a:stretch>
        </p:blipFill>
        <p:spPr bwMode="auto">
          <a:xfrm>
            <a:off x="-3176" y="63484"/>
            <a:ext cx="4071119" cy="1150938"/>
          </a:xfrm>
          <a:prstGeom prst="rect">
            <a:avLst/>
          </a:prstGeom>
          <a:noFill/>
          <a:ln w="9525">
            <a:noFill/>
            <a:miter lim="800000"/>
            <a:headEnd/>
            <a:tailEnd/>
          </a:ln>
        </p:spPr>
      </p:pic>
      <p:sp>
        <p:nvSpPr>
          <p:cNvPr id="4" name="TextBox 3"/>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5" name="矩形 45"/>
          <p:cNvSpPr>
            <a:spLocks noChangeArrowheads="1"/>
          </p:cNvSpPr>
          <p:nvPr/>
        </p:nvSpPr>
        <p:spPr bwMode="auto">
          <a:xfrm>
            <a:off x="500034" y="1475514"/>
            <a:ext cx="8050859"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What did the universities do in order to maintain their competitive advantage? (</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8-11)</a:t>
            </a:r>
          </a:p>
        </p:txBody>
      </p:sp>
      <p:sp>
        <p:nvSpPr>
          <p:cNvPr id="26" name="Line 11"/>
          <p:cNvSpPr>
            <a:spLocks noChangeShapeType="1"/>
          </p:cNvSpPr>
          <p:nvPr/>
        </p:nvSpPr>
        <p:spPr bwMode="gray">
          <a:xfrm flipV="1">
            <a:off x="4600575" y="5064146"/>
            <a:ext cx="1752600" cy="0"/>
          </a:xfrm>
          <a:prstGeom prst="line">
            <a:avLst/>
          </a:prstGeom>
          <a:noFill/>
          <a:ln w="38100" cap="rnd">
            <a:solidFill>
              <a:srgbClr val="4D4D4D"/>
            </a:solidFill>
            <a:prstDash val="sysDot"/>
            <a:round/>
            <a:headEnd/>
            <a:tailEnd type="triangle" w="lg" len="med"/>
          </a:ln>
        </p:spPr>
        <p:txBody>
          <a:bodyPr/>
          <a:lstStyle/>
          <a:p>
            <a:endParaRPr lang="zh-CN" altLang="en-US"/>
          </a:p>
        </p:txBody>
      </p:sp>
      <p:sp>
        <p:nvSpPr>
          <p:cNvPr id="27" name="Line 15"/>
          <p:cNvSpPr>
            <a:spLocks noChangeShapeType="1"/>
          </p:cNvSpPr>
          <p:nvPr/>
        </p:nvSpPr>
        <p:spPr bwMode="gray">
          <a:xfrm flipH="1" flipV="1">
            <a:off x="2836863" y="5067321"/>
            <a:ext cx="1752600" cy="0"/>
          </a:xfrm>
          <a:prstGeom prst="line">
            <a:avLst/>
          </a:prstGeom>
          <a:noFill/>
          <a:ln w="38100" cap="rnd">
            <a:solidFill>
              <a:srgbClr val="4D4D4D"/>
            </a:solidFill>
            <a:prstDash val="sysDot"/>
            <a:round/>
            <a:headEnd/>
            <a:tailEnd type="triangle" w="lg" len="med"/>
          </a:ln>
        </p:spPr>
        <p:txBody>
          <a:bodyPr/>
          <a:lstStyle/>
          <a:p>
            <a:endParaRPr lang="zh-CN" altLang="en-US"/>
          </a:p>
        </p:txBody>
      </p:sp>
      <p:sp>
        <p:nvSpPr>
          <p:cNvPr id="28" name="Line 10"/>
          <p:cNvSpPr>
            <a:spLocks noChangeShapeType="1"/>
          </p:cNvSpPr>
          <p:nvPr/>
        </p:nvSpPr>
        <p:spPr bwMode="gray">
          <a:xfrm flipV="1">
            <a:off x="4624388" y="3221058"/>
            <a:ext cx="1447800" cy="1044575"/>
          </a:xfrm>
          <a:prstGeom prst="line">
            <a:avLst/>
          </a:prstGeom>
          <a:noFill/>
          <a:ln w="38100" cap="rnd">
            <a:solidFill>
              <a:srgbClr val="4D4D4D"/>
            </a:solidFill>
            <a:prstDash val="sysDot"/>
            <a:round/>
            <a:headEnd/>
            <a:tailEnd type="triangle" w="lg" len="med"/>
          </a:ln>
        </p:spPr>
        <p:txBody>
          <a:bodyPr/>
          <a:lstStyle/>
          <a:p>
            <a:endParaRPr lang="zh-CN" altLang="en-US"/>
          </a:p>
        </p:txBody>
      </p:sp>
      <p:sp>
        <p:nvSpPr>
          <p:cNvPr id="29" name="Line 11"/>
          <p:cNvSpPr>
            <a:spLocks noChangeShapeType="1"/>
          </p:cNvSpPr>
          <p:nvPr/>
        </p:nvSpPr>
        <p:spPr bwMode="gray">
          <a:xfrm flipV="1">
            <a:off x="4624388" y="4138633"/>
            <a:ext cx="1752600" cy="0"/>
          </a:xfrm>
          <a:prstGeom prst="line">
            <a:avLst/>
          </a:prstGeom>
          <a:noFill/>
          <a:ln w="38100" cap="rnd">
            <a:solidFill>
              <a:srgbClr val="4D4D4D"/>
            </a:solidFill>
            <a:prstDash val="sysDot"/>
            <a:round/>
            <a:headEnd/>
            <a:tailEnd type="triangle" w="lg" len="med"/>
          </a:ln>
        </p:spPr>
        <p:txBody>
          <a:bodyPr/>
          <a:lstStyle/>
          <a:p>
            <a:endParaRPr lang="zh-CN" altLang="en-US"/>
          </a:p>
        </p:txBody>
      </p:sp>
      <p:sp>
        <p:nvSpPr>
          <p:cNvPr id="30" name="Line 12"/>
          <p:cNvSpPr>
            <a:spLocks noChangeShapeType="1"/>
          </p:cNvSpPr>
          <p:nvPr/>
        </p:nvSpPr>
        <p:spPr bwMode="gray">
          <a:xfrm>
            <a:off x="4613275" y="4722833"/>
            <a:ext cx="1393825" cy="1077913"/>
          </a:xfrm>
          <a:prstGeom prst="line">
            <a:avLst/>
          </a:prstGeom>
          <a:noFill/>
          <a:ln w="38100" cap="rnd">
            <a:solidFill>
              <a:srgbClr val="4D4D4D"/>
            </a:solidFill>
            <a:prstDash val="sysDot"/>
            <a:round/>
            <a:headEnd/>
            <a:tailEnd type="triangle" w="lg" len="med"/>
          </a:ln>
        </p:spPr>
        <p:txBody>
          <a:bodyPr/>
          <a:lstStyle/>
          <a:p>
            <a:endParaRPr lang="zh-CN" altLang="en-US"/>
          </a:p>
        </p:txBody>
      </p:sp>
      <p:sp>
        <p:nvSpPr>
          <p:cNvPr id="31" name="Line 14"/>
          <p:cNvSpPr>
            <a:spLocks noChangeShapeType="1"/>
          </p:cNvSpPr>
          <p:nvPr/>
        </p:nvSpPr>
        <p:spPr bwMode="gray">
          <a:xfrm flipH="1" flipV="1">
            <a:off x="3165475" y="3209946"/>
            <a:ext cx="1447800" cy="1044575"/>
          </a:xfrm>
          <a:prstGeom prst="line">
            <a:avLst/>
          </a:prstGeom>
          <a:noFill/>
          <a:ln w="38100" cap="rnd">
            <a:solidFill>
              <a:srgbClr val="4D4D4D"/>
            </a:solidFill>
            <a:prstDash val="sysDot"/>
            <a:round/>
            <a:headEnd/>
            <a:tailEnd type="triangle" w="lg" len="med"/>
          </a:ln>
        </p:spPr>
        <p:txBody>
          <a:bodyPr/>
          <a:lstStyle/>
          <a:p>
            <a:endParaRPr lang="zh-CN" altLang="en-US"/>
          </a:p>
        </p:txBody>
      </p:sp>
      <p:sp>
        <p:nvSpPr>
          <p:cNvPr id="32" name="Line 15"/>
          <p:cNvSpPr>
            <a:spLocks noChangeShapeType="1"/>
          </p:cNvSpPr>
          <p:nvPr/>
        </p:nvSpPr>
        <p:spPr bwMode="gray">
          <a:xfrm flipH="1" flipV="1">
            <a:off x="2860675" y="4127521"/>
            <a:ext cx="1752600" cy="0"/>
          </a:xfrm>
          <a:prstGeom prst="line">
            <a:avLst/>
          </a:prstGeom>
          <a:noFill/>
          <a:ln w="38100" cap="rnd">
            <a:solidFill>
              <a:srgbClr val="4D4D4D"/>
            </a:solidFill>
            <a:prstDash val="sysDot"/>
            <a:round/>
            <a:headEnd/>
            <a:tailEnd type="triangle" w="lg" len="med"/>
          </a:ln>
        </p:spPr>
        <p:txBody>
          <a:bodyPr/>
          <a:lstStyle/>
          <a:p>
            <a:endParaRPr lang="zh-CN" altLang="en-US"/>
          </a:p>
        </p:txBody>
      </p:sp>
      <p:sp>
        <p:nvSpPr>
          <p:cNvPr id="33" name="Line 16"/>
          <p:cNvSpPr>
            <a:spLocks noChangeShapeType="1"/>
          </p:cNvSpPr>
          <p:nvPr/>
        </p:nvSpPr>
        <p:spPr bwMode="gray">
          <a:xfrm flipH="1">
            <a:off x="3230563" y="4711721"/>
            <a:ext cx="1393825" cy="1077912"/>
          </a:xfrm>
          <a:prstGeom prst="line">
            <a:avLst/>
          </a:prstGeom>
          <a:noFill/>
          <a:ln w="38100" cap="rnd">
            <a:solidFill>
              <a:srgbClr val="4D4D4D"/>
            </a:solidFill>
            <a:prstDash val="sysDot"/>
            <a:round/>
            <a:headEnd/>
            <a:tailEnd type="triangle" w="lg" len="med"/>
          </a:ln>
        </p:spPr>
        <p:txBody>
          <a:bodyPr/>
          <a:lstStyle/>
          <a:p>
            <a:endParaRPr lang="zh-CN" altLang="en-US"/>
          </a:p>
        </p:txBody>
      </p:sp>
      <p:grpSp>
        <p:nvGrpSpPr>
          <p:cNvPr id="34" name="组合 45"/>
          <p:cNvGrpSpPr>
            <a:grpSpLocks/>
          </p:cNvGrpSpPr>
          <p:nvPr/>
        </p:nvGrpSpPr>
        <p:grpSpPr bwMode="auto">
          <a:xfrm>
            <a:off x="3403600" y="3341708"/>
            <a:ext cx="2362200" cy="2327275"/>
            <a:chOff x="3403600" y="3355975"/>
            <a:chExt cx="2362200" cy="2327275"/>
          </a:xfrm>
        </p:grpSpPr>
        <p:sp>
          <p:nvSpPr>
            <p:cNvPr id="35" name="Oval 18"/>
            <p:cNvSpPr>
              <a:spLocks noChangeArrowheads="1"/>
            </p:cNvSpPr>
            <p:nvPr/>
          </p:nvSpPr>
          <p:spPr bwMode="gray">
            <a:xfrm>
              <a:off x="3427413" y="3355975"/>
              <a:ext cx="2327275" cy="2327275"/>
            </a:xfrm>
            <a:prstGeom prst="ellipse">
              <a:avLst/>
            </a:prstGeom>
            <a:gradFill rotWithShape="1">
              <a:gsLst>
                <a:gs pos="0">
                  <a:srgbClr val="E5F2FE"/>
                </a:gs>
                <a:gs pos="50000">
                  <a:srgbClr val="0383F7"/>
                </a:gs>
                <a:gs pos="100000">
                  <a:srgbClr val="E5F2FE"/>
                </a:gs>
              </a:gsLst>
              <a:lin ang="5400000" scaled="1"/>
            </a:gradFill>
            <a:ln w="12700">
              <a:solidFill>
                <a:srgbClr val="2F6ACB"/>
              </a:solidFill>
              <a:round/>
              <a:headEnd/>
              <a:tailEnd/>
            </a:ln>
            <a:effectLst>
              <a:outerShdw dist="50800" dir="5400000" algn="ctr" rotWithShape="0">
                <a:schemeClr val="bg2">
                  <a:alpha val="50000"/>
                </a:schemeClr>
              </a:outerShdw>
            </a:effectLst>
          </p:spPr>
          <p:txBody>
            <a:bodyPr wrap="none" anchor="ctr"/>
            <a:lstStyle/>
            <a:p>
              <a:pPr>
                <a:defRPr/>
              </a:pPr>
              <a:endParaRPr lang="zh-CN" altLang="en-US"/>
            </a:p>
          </p:txBody>
        </p:sp>
        <p:sp>
          <p:nvSpPr>
            <p:cNvPr id="36" name="Oval 19"/>
            <p:cNvSpPr>
              <a:spLocks noChangeArrowheads="1"/>
            </p:cNvSpPr>
            <p:nvPr/>
          </p:nvSpPr>
          <p:spPr bwMode="gray">
            <a:xfrm>
              <a:off x="3463925" y="3392488"/>
              <a:ext cx="2241550" cy="2241550"/>
            </a:xfrm>
            <a:prstGeom prst="ellipse">
              <a:avLst/>
            </a:prstGeom>
            <a:gradFill rotWithShape="1">
              <a:gsLst>
                <a:gs pos="0">
                  <a:srgbClr val="B6E7F6"/>
                </a:gs>
                <a:gs pos="50000">
                  <a:srgbClr val="3958BD"/>
                </a:gs>
                <a:gs pos="100000">
                  <a:srgbClr val="B6E7F6"/>
                </a:gs>
              </a:gsLst>
              <a:lin ang="5400000" scaled="1"/>
            </a:gradFill>
            <a:ln w="19050">
              <a:solidFill>
                <a:srgbClr val="3376C7">
                  <a:alpha val="20000"/>
                </a:srgbClr>
              </a:solidFill>
              <a:round/>
              <a:headEnd/>
              <a:tailEnd/>
            </a:ln>
          </p:spPr>
          <p:txBody>
            <a:bodyPr wrap="none" anchor="ctr"/>
            <a:lstStyle/>
            <a:p>
              <a:endParaRPr lang="zh-CN" altLang="en-US"/>
            </a:p>
          </p:txBody>
        </p:sp>
        <p:sp>
          <p:nvSpPr>
            <p:cNvPr id="37" name="Text Box 20"/>
            <p:cNvSpPr txBox="1">
              <a:spLocks noChangeArrowheads="1"/>
            </p:cNvSpPr>
            <p:nvPr/>
          </p:nvSpPr>
          <p:spPr bwMode="gray">
            <a:xfrm>
              <a:off x="3403600" y="4195773"/>
              <a:ext cx="2362200" cy="954107"/>
            </a:xfrm>
            <a:prstGeom prst="rect">
              <a:avLst/>
            </a:prstGeom>
            <a:noFill/>
            <a:ln w="9525" algn="ctr">
              <a:noFill/>
              <a:miter lim="800000"/>
              <a:headEnd/>
              <a:tailEnd/>
            </a:ln>
            <a:effectLst/>
          </p:spPr>
          <p:txBody>
            <a:bodyPr>
              <a:spAutoFit/>
            </a:bodyPr>
            <a:lstStyle/>
            <a:p>
              <a:pPr algn="ctr">
                <a:spcBef>
                  <a:spcPct val="50000"/>
                </a:spcBef>
                <a:defRPr/>
              </a:pPr>
              <a:r>
                <a:rPr lang="en-US" altLang="zh-CN" sz="2800" b="1" dirty="0">
                  <a:solidFill>
                    <a:srgbClr val="FFFFFF"/>
                  </a:solidFill>
                  <a:effectLst>
                    <a:glow rad="101600">
                      <a:schemeClr val="tx1">
                        <a:alpha val="60000"/>
                      </a:schemeClr>
                    </a:glow>
                  </a:effectLst>
                  <a:cs typeface="Arial" pitchFamily="34" charset="0"/>
                </a:rPr>
                <a:t>competitive advantage</a:t>
              </a:r>
            </a:p>
          </p:txBody>
        </p:sp>
      </p:grpSp>
      <p:grpSp>
        <p:nvGrpSpPr>
          <p:cNvPr id="38" name="组合 46"/>
          <p:cNvGrpSpPr>
            <a:grpSpLocks/>
          </p:cNvGrpSpPr>
          <p:nvPr/>
        </p:nvGrpSpPr>
        <p:grpSpPr bwMode="auto">
          <a:xfrm>
            <a:off x="409575" y="2813071"/>
            <a:ext cx="2747963" cy="492125"/>
            <a:chOff x="446031" y="2970213"/>
            <a:chExt cx="2748019" cy="492125"/>
          </a:xfrm>
        </p:grpSpPr>
        <p:sp>
          <p:nvSpPr>
            <p:cNvPr id="39" name="Text Box 7"/>
            <p:cNvSpPr txBox="1">
              <a:spLocks noChangeArrowheads="1"/>
            </p:cNvSpPr>
            <p:nvPr/>
          </p:nvSpPr>
          <p:spPr bwMode="gray">
            <a:xfrm>
              <a:off x="446031" y="2990844"/>
              <a:ext cx="2144768" cy="461665"/>
            </a:xfrm>
            <a:prstGeom prst="rect">
              <a:avLst/>
            </a:prstGeom>
            <a:noFill/>
            <a:ln w="9525" algn="ctr">
              <a:noFill/>
              <a:miter lim="800000"/>
              <a:headEnd/>
              <a:tailEnd/>
            </a:ln>
            <a:effectLst/>
          </p:spPr>
          <p:txBody>
            <a:bodyPr>
              <a:spAutoFit/>
            </a:bodyPr>
            <a:lstStyle/>
            <a:p>
              <a:pPr algn="r">
                <a:spcBef>
                  <a:spcPct val="50000"/>
                </a:spcBef>
                <a:defRPr/>
              </a:pPr>
              <a:r>
                <a:rPr lang="en-US" altLang="zh-CN" sz="2400" b="1" dirty="0" smtClean="0">
                  <a:effectLst>
                    <a:glow rad="101600">
                      <a:schemeClr val="bg1">
                        <a:alpha val="60000"/>
                      </a:schemeClr>
                    </a:glow>
                  </a:effectLst>
                  <a:latin typeface="Times New Roman" pitchFamily="18" charset="0"/>
                  <a:ea typeface="华文中宋" pitchFamily="2" charset="-122"/>
                  <a:cs typeface="Times New Roman" pitchFamily="18" charset="0"/>
                </a:rPr>
                <a:t>Wi-Fi</a:t>
              </a:r>
              <a:endParaRPr lang="en-US" altLang="zh-CN" sz="2400" b="1" dirty="0">
                <a:effectLst>
                  <a:glow rad="101600">
                    <a:schemeClr val="bg1">
                      <a:alpha val="60000"/>
                    </a:schemeClr>
                  </a:glow>
                </a:effectLst>
                <a:latin typeface="Times New Roman" pitchFamily="18" charset="0"/>
                <a:ea typeface="华文中宋" pitchFamily="2" charset="-122"/>
                <a:cs typeface="Times New Roman" pitchFamily="18" charset="0"/>
              </a:endParaRPr>
            </a:p>
          </p:txBody>
        </p:sp>
        <p:grpSp>
          <p:nvGrpSpPr>
            <p:cNvPr id="40" name="Group 31"/>
            <p:cNvGrpSpPr>
              <a:grpSpLocks/>
            </p:cNvGrpSpPr>
            <p:nvPr/>
          </p:nvGrpSpPr>
          <p:grpSpPr bwMode="auto">
            <a:xfrm>
              <a:off x="2701925" y="2970213"/>
              <a:ext cx="492125" cy="492125"/>
              <a:chOff x="3745" y="1818"/>
              <a:chExt cx="382" cy="382"/>
            </a:xfrm>
          </p:grpSpPr>
          <p:sp>
            <p:nvSpPr>
              <p:cNvPr id="41" name="Oval 32"/>
              <p:cNvSpPr>
                <a:spLocks noChangeArrowheads="1"/>
              </p:cNvSpPr>
              <p:nvPr/>
            </p:nvSpPr>
            <p:spPr bwMode="gray">
              <a:xfrm>
                <a:off x="3745" y="1818"/>
                <a:ext cx="382" cy="382"/>
              </a:xfrm>
              <a:prstGeom prst="ellipse">
                <a:avLst/>
              </a:prstGeom>
              <a:gradFill rotWithShape="1">
                <a:gsLst>
                  <a:gs pos="0">
                    <a:schemeClr val="accent2">
                      <a:gamma/>
                      <a:tint val="50980"/>
                      <a:invGamma/>
                    </a:schemeClr>
                  </a:gs>
                  <a:gs pos="50000">
                    <a:schemeClr val="accent2"/>
                  </a:gs>
                  <a:gs pos="100000">
                    <a:schemeClr val="accent2">
                      <a:gamma/>
                      <a:tint val="50980"/>
                      <a:invGamma/>
                    </a:schemeClr>
                  </a:gs>
                </a:gsLst>
                <a:lin ang="5400000" scaled="1"/>
              </a:gradFill>
              <a:ln w="6350">
                <a:solidFill>
                  <a:schemeClr val="accent2"/>
                </a:solidFill>
                <a:round/>
                <a:headEnd/>
                <a:tailEnd/>
              </a:ln>
              <a:effectLst>
                <a:outerShdw dist="38100" dir="5400000" algn="ctr" rotWithShape="0">
                  <a:srgbClr val="5F5F5F"/>
                </a:outerShdw>
              </a:effectLst>
            </p:spPr>
            <p:txBody>
              <a:bodyPr wrap="none" anchor="ctr"/>
              <a:lstStyle/>
              <a:p>
                <a:pPr>
                  <a:defRPr/>
                </a:pPr>
                <a:endParaRPr lang="zh-CN" altLang="en-US">
                  <a:cs typeface="Arial" pitchFamily="34" charset="0"/>
                </a:endParaRPr>
              </a:p>
            </p:txBody>
          </p:sp>
          <p:sp>
            <p:nvSpPr>
              <p:cNvPr id="42" name="Oval 33"/>
              <p:cNvSpPr>
                <a:spLocks noChangeArrowheads="1"/>
              </p:cNvSpPr>
              <p:nvPr/>
            </p:nvSpPr>
            <p:spPr bwMode="gray">
              <a:xfrm>
                <a:off x="3756" y="1829"/>
                <a:ext cx="357" cy="360"/>
              </a:xfrm>
              <a:prstGeom prst="ellipse">
                <a:avLst/>
              </a:prstGeom>
              <a:gradFill rotWithShape="1">
                <a:gsLst>
                  <a:gs pos="0">
                    <a:schemeClr val="accent2">
                      <a:gamma/>
                      <a:tint val="50980"/>
                      <a:invGamma/>
                    </a:schemeClr>
                  </a:gs>
                  <a:gs pos="50000">
                    <a:schemeClr val="accent2"/>
                  </a:gs>
                  <a:gs pos="100000">
                    <a:schemeClr val="accent2">
                      <a:gamma/>
                      <a:tint val="50980"/>
                      <a:invGamma/>
                    </a:schemeClr>
                  </a:gs>
                </a:gsLst>
                <a:lin ang="5400000" scaled="1"/>
              </a:gradFill>
              <a:ln w="9525">
                <a:solidFill>
                  <a:schemeClr val="accent2">
                    <a:alpha val="20000"/>
                  </a:schemeClr>
                </a:solidFill>
                <a:round/>
                <a:headEnd/>
                <a:tailEnd/>
              </a:ln>
              <a:effectLst/>
            </p:spPr>
            <p:txBody>
              <a:bodyPr wrap="none" anchor="ctr"/>
              <a:lstStyle/>
              <a:p>
                <a:pPr>
                  <a:defRPr/>
                </a:pPr>
                <a:endParaRPr lang="zh-CN" altLang="en-US">
                  <a:cs typeface="Arial" pitchFamily="34" charset="0"/>
                </a:endParaRPr>
              </a:p>
            </p:txBody>
          </p:sp>
        </p:grpSp>
      </p:grpSp>
      <p:grpSp>
        <p:nvGrpSpPr>
          <p:cNvPr id="43" name="组合 47"/>
          <p:cNvGrpSpPr>
            <a:grpSpLocks/>
          </p:cNvGrpSpPr>
          <p:nvPr/>
        </p:nvGrpSpPr>
        <p:grpSpPr bwMode="auto">
          <a:xfrm>
            <a:off x="-214313" y="3838596"/>
            <a:ext cx="2976563" cy="463550"/>
            <a:chOff x="-213766" y="4122748"/>
            <a:chExt cx="2976016" cy="463540"/>
          </a:xfrm>
        </p:grpSpPr>
        <p:grpSp>
          <p:nvGrpSpPr>
            <p:cNvPr id="44" name="Group 37"/>
            <p:cNvGrpSpPr>
              <a:grpSpLocks/>
            </p:cNvGrpSpPr>
            <p:nvPr/>
          </p:nvGrpSpPr>
          <p:grpSpPr bwMode="auto">
            <a:xfrm>
              <a:off x="2305050" y="4129088"/>
              <a:ext cx="457200" cy="457200"/>
              <a:chOff x="3600" y="1279"/>
              <a:chExt cx="288" cy="288"/>
            </a:xfrm>
          </p:grpSpPr>
          <p:sp>
            <p:nvSpPr>
              <p:cNvPr id="46" name="Oval 38"/>
              <p:cNvSpPr>
                <a:spLocks noChangeArrowheads="1"/>
              </p:cNvSpPr>
              <p:nvPr/>
            </p:nvSpPr>
            <p:spPr bwMode="gray">
              <a:xfrm>
                <a:off x="3600" y="1279"/>
                <a:ext cx="288" cy="288"/>
              </a:xfrm>
              <a:prstGeom prst="ellipse">
                <a:avLst/>
              </a:prstGeom>
              <a:gradFill rotWithShape="1">
                <a:gsLst>
                  <a:gs pos="0">
                    <a:srgbClr val="FFEFFA"/>
                  </a:gs>
                  <a:gs pos="50000">
                    <a:srgbClr val="FF66CC"/>
                  </a:gs>
                  <a:gs pos="100000">
                    <a:srgbClr val="FFEFFA"/>
                  </a:gs>
                </a:gsLst>
                <a:lin ang="5400000" scaled="1"/>
              </a:gradFill>
              <a:ln w="6350">
                <a:solidFill>
                  <a:srgbClr val="FF66CC"/>
                </a:solidFill>
                <a:round/>
                <a:headEnd/>
                <a:tailEnd/>
              </a:ln>
              <a:effectLst>
                <a:outerShdw dist="50800" dir="5400000" algn="ctr" rotWithShape="0">
                  <a:schemeClr val="bg2">
                    <a:alpha val="50000"/>
                  </a:schemeClr>
                </a:outerShdw>
              </a:effectLst>
            </p:spPr>
            <p:txBody>
              <a:bodyPr wrap="none" anchor="ctr"/>
              <a:lstStyle/>
              <a:p>
                <a:pPr>
                  <a:defRPr/>
                </a:pPr>
                <a:endParaRPr lang="zh-CN" altLang="en-US"/>
              </a:p>
            </p:txBody>
          </p:sp>
          <p:sp>
            <p:nvSpPr>
              <p:cNvPr id="47" name="Oval 39"/>
              <p:cNvSpPr>
                <a:spLocks noChangeArrowheads="1"/>
              </p:cNvSpPr>
              <p:nvPr/>
            </p:nvSpPr>
            <p:spPr bwMode="gray">
              <a:xfrm>
                <a:off x="3615" y="1294"/>
                <a:ext cx="256" cy="256"/>
              </a:xfrm>
              <a:prstGeom prst="ellipse">
                <a:avLst/>
              </a:prstGeom>
              <a:gradFill rotWithShape="1">
                <a:gsLst>
                  <a:gs pos="0">
                    <a:srgbClr val="FFCAED"/>
                  </a:gs>
                  <a:gs pos="50000">
                    <a:srgbClr val="FF66CC"/>
                  </a:gs>
                  <a:gs pos="100000">
                    <a:srgbClr val="FFCAED"/>
                  </a:gs>
                </a:gsLst>
                <a:lin ang="5400000" scaled="1"/>
              </a:gradFill>
              <a:ln w="19050">
                <a:solidFill>
                  <a:srgbClr val="FF66CC">
                    <a:alpha val="20000"/>
                  </a:srgbClr>
                </a:solidFill>
                <a:round/>
                <a:headEnd/>
                <a:tailEnd/>
              </a:ln>
            </p:spPr>
            <p:txBody>
              <a:bodyPr wrap="none" anchor="ctr"/>
              <a:lstStyle/>
              <a:p>
                <a:endParaRPr lang="zh-CN" altLang="en-US"/>
              </a:p>
            </p:txBody>
          </p:sp>
        </p:grpSp>
        <p:sp>
          <p:nvSpPr>
            <p:cNvPr id="45" name="Text Box 7"/>
            <p:cNvSpPr txBox="1">
              <a:spLocks noChangeArrowheads="1"/>
            </p:cNvSpPr>
            <p:nvPr/>
          </p:nvSpPr>
          <p:spPr bwMode="gray">
            <a:xfrm>
              <a:off x="-213766" y="4122748"/>
              <a:ext cx="2482873" cy="461656"/>
            </a:xfrm>
            <a:prstGeom prst="rect">
              <a:avLst/>
            </a:prstGeom>
            <a:noFill/>
            <a:ln w="9525" algn="ctr">
              <a:noFill/>
              <a:miter lim="800000"/>
              <a:headEnd/>
              <a:tailEnd/>
            </a:ln>
            <a:effectLst/>
          </p:spPr>
          <p:txBody>
            <a:bodyPr>
              <a:spAutoFit/>
            </a:bodyPr>
            <a:lstStyle/>
            <a:p>
              <a:pPr algn="r">
                <a:spcBef>
                  <a:spcPct val="50000"/>
                </a:spcBef>
                <a:defRPr/>
              </a:pPr>
              <a:r>
                <a:rPr lang="en-US" altLang="zh-CN" sz="2400" b="1" dirty="0">
                  <a:effectLst>
                    <a:glow rad="101600">
                      <a:schemeClr val="bg1">
                        <a:alpha val="60000"/>
                      </a:schemeClr>
                    </a:glow>
                  </a:effectLst>
                  <a:latin typeface="Times New Roman" pitchFamily="18" charset="0"/>
                  <a:ea typeface="华文中宋" pitchFamily="2" charset="-122"/>
                  <a:cs typeface="Times New Roman" pitchFamily="18" charset="0"/>
                </a:rPr>
                <a:t>free Apple iPod</a:t>
              </a:r>
            </a:p>
          </p:txBody>
        </p:sp>
      </p:grpSp>
      <p:grpSp>
        <p:nvGrpSpPr>
          <p:cNvPr id="48" name="组合 48"/>
          <p:cNvGrpSpPr>
            <a:grpSpLocks/>
          </p:cNvGrpSpPr>
          <p:nvPr/>
        </p:nvGrpSpPr>
        <p:grpSpPr bwMode="auto">
          <a:xfrm>
            <a:off x="511175" y="5599133"/>
            <a:ext cx="2747963" cy="830263"/>
            <a:chOff x="511502" y="5310123"/>
            <a:chExt cx="2747636" cy="831343"/>
          </a:xfrm>
        </p:grpSpPr>
        <p:grpSp>
          <p:nvGrpSpPr>
            <p:cNvPr id="49" name="Group 28"/>
            <p:cNvGrpSpPr>
              <a:grpSpLocks/>
            </p:cNvGrpSpPr>
            <p:nvPr/>
          </p:nvGrpSpPr>
          <p:grpSpPr bwMode="auto">
            <a:xfrm>
              <a:off x="2767013" y="5451475"/>
              <a:ext cx="492125" cy="492125"/>
              <a:chOff x="3745" y="1818"/>
              <a:chExt cx="382" cy="382"/>
            </a:xfrm>
          </p:grpSpPr>
          <p:sp>
            <p:nvSpPr>
              <p:cNvPr id="51" name="Oval 29"/>
              <p:cNvSpPr>
                <a:spLocks noChangeArrowheads="1"/>
              </p:cNvSpPr>
              <p:nvPr/>
            </p:nvSpPr>
            <p:spPr bwMode="gray">
              <a:xfrm>
                <a:off x="3745" y="1818"/>
                <a:ext cx="382" cy="382"/>
              </a:xfrm>
              <a:prstGeom prst="ellipse">
                <a:avLst/>
              </a:prstGeom>
              <a:gradFill rotWithShape="1">
                <a:gsLst>
                  <a:gs pos="0">
                    <a:schemeClr val="folHlink">
                      <a:gamma/>
                      <a:tint val="60392"/>
                      <a:invGamma/>
                    </a:schemeClr>
                  </a:gs>
                  <a:gs pos="50000">
                    <a:schemeClr val="folHlink"/>
                  </a:gs>
                  <a:gs pos="100000">
                    <a:schemeClr val="folHlink">
                      <a:gamma/>
                      <a:tint val="60392"/>
                      <a:invGamma/>
                    </a:schemeClr>
                  </a:gs>
                </a:gsLst>
                <a:lin ang="5400000" scaled="1"/>
              </a:gradFill>
              <a:ln w="6350">
                <a:solidFill>
                  <a:schemeClr val="folHlink"/>
                </a:solidFill>
                <a:round/>
                <a:headEnd/>
                <a:tailEnd/>
              </a:ln>
              <a:effectLst>
                <a:outerShdw dist="38100" dir="5400000" algn="ctr" rotWithShape="0">
                  <a:srgbClr val="5F5F5F"/>
                </a:outerShdw>
              </a:effectLst>
            </p:spPr>
            <p:txBody>
              <a:bodyPr wrap="none" anchor="ctr"/>
              <a:lstStyle/>
              <a:p>
                <a:pPr>
                  <a:defRPr/>
                </a:pPr>
                <a:endParaRPr lang="zh-CN" altLang="en-US">
                  <a:cs typeface="Arial" pitchFamily="34" charset="0"/>
                </a:endParaRPr>
              </a:p>
            </p:txBody>
          </p:sp>
          <p:sp>
            <p:nvSpPr>
              <p:cNvPr id="52" name="Oval 30"/>
              <p:cNvSpPr>
                <a:spLocks noChangeArrowheads="1"/>
              </p:cNvSpPr>
              <p:nvPr/>
            </p:nvSpPr>
            <p:spPr bwMode="gray">
              <a:xfrm>
                <a:off x="3756" y="1829"/>
                <a:ext cx="357" cy="360"/>
              </a:xfrm>
              <a:prstGeom prst="ellipse">
                <a:avLst/>
              </a:prstGeom>
              <a:gradFill rotWithShape="1">
                <a:gsLst>
                  <a:gs pos="0">
                    <a:schemeClr val="folHlink">
                      <a:gamma/>
                      <a:tint val="60392"/>
                      <a:invGamma/>
                    </a:schemeClr>
                  </a:gs>
                  <a:gs pos="50000">
                    <a:schemeClr val="folHlink"/>
                  </a:gs>
                  <a:gs pos="100000">
                    <a:schemeClr val="folHlink">
                      <a:gamma/>
                      <a:tint val="60392"/>
                      <a:invGamma/>
                    </a:schemeClr>
                  </a:gs>
                </a:gsLst>
                <a:lin ang="5400000" scaled="1"/>
              </a:gradFill>
              <a:ln w="9525">
                <a:solidFill>
                  <a:schemeClr val="folHlink">
                    <a:alpha val="20000"/>
                  </a:schemeClr>
                </a:solidFill>
                <a:round/>
                <a:headEnd/>
                <a:tailEnd/>
              </a:ln>
              <a:effectLst/>
            </p:spPr>
            <p:txBody>
              <a:bodyPr wrap="none" anchor="ctr"/>
              <a:lstStyle/>
              <a:p>
                <a:pPr>
                  <a:defRPr/>
                </a:pPr>
                <a:endParaRPr lang="zh-CN" altLang="en-US">
                  <a:cs typeface="Arial" pitchFamily="34" charset="0"/>
                </a:endParaRPr>
              </a:p>
            </p:txBody>
          </p:sp>
        </p:grpSp>
        <p:sp>
          <p:nvSpPr>
            <p:cNvPr id="50" name="Text Box 7"/>
            <p:cNvSpPr txBox="1">
              <a:spLocks noChangeArrowheads="1"/>
            </p:cNvSpPr>
            <p:nvPr/>
          </p:nvSpPr>
          <p:spPr bwMode="gray">
            <a:xfrm>
              <a:off x="511502" y="5310123"/>
              <a:ext cx="2144768" cy="831343"/>
            </a:xfrm>
            <a:prstGeom prst="rect">
              <a:avLst/>
            </a:prstGeom>
            <a:noFill/>
            <a:ln w="9525" algn="ctr">
              <a:noFill/>
              <a:miter lim="800000"/>
              <a:headEnd/>
              <a:tailEnd/>
            </a:ln>
            <a:effectLst/>
          </p:spPr>
          <p:txBody>
            <a:bodyPr>
              <a:spAutoFit/>
            </a:bodyPr>
            <a:lstStyle/>
            <a:p>
              <a:pPr algn="r">
                <a:spcBef>
                  <a:spcPct val="50000"/>
                </a:spcBef>
                <a:defRPr/>
              </a:pPr>
              <a:r>
                <a:rPr lang="en-US" altLang="zh-CN" sz="2400" b="1" dirty="0">
                  <a:effectLst>
                    <a:glow rad="101600">
                      <a:schemeClr val="bg1">
                        <a:alpha val="60000"/>
                      </a:schemeClr>
                    </a:glow>
                  </a:effectLst>
                  <a:latin typeface="Times New Roman" pitchFamily="18" charset="0"/>
                  <a:ea typeface="华文中宋" pitchFamily="2" charset="-122"/>
                  <a:cs typeface="Times New Roman" pitchFamily="18" charset="0"/>
                </a:rPr>
                <a:t>the focus on technology</a:t>
              </a:r>
            </a:p>
          </p:txBody>
        </p:sp>
      </p:grpSp>
      <p:grpSp>
        <p:nvGrpSpPr>
          <p:cNvPr id="53" name="组合 49"/>
          <p:cNvGrpSpPr>
            <a:grpSpLocks/>
          </p:cNvGrpSpPr>
          <p:nvPr/>
        </p:nvGrpSpPr>
        <p:grpSpPr bwMode="auto">
          <a:xfrm>
            <a:off x="6067425" y="2670196"/>
            <a:ext cx="2790825" cy="830262"/>
            <a:chOff x="6067425" y="2827337"/>
            <a:chExt cx="2790942" cy="830997"/>
          </a:xfrm>
        </p:grpSpPr>
        <p:grpSp>
          <p:nvGrpSpPr>
            <p:cNvPr id="54" name="Group 25"/>
            <p:cNvGrpSpPr>
              <a:grpSpLocks/>
            </p:cNvGrpSpPr>
            <p:nvPr/>
          </p:nvGrpSpPr>
          <p:grpSpPr bwMode="auto">
            <a:xfrm>
              <a:off x="6067425" y="2987675"/>
              <a:ext cx="492125" cy="492125"/>
              <a:chOff x="3745" y="1818"/>
              <a:chExt cx="382" cy="382"/>
            </a:xfrm>
          </p:grpSpPr>
          <p:sp>
            <p:nvSpPr>
              <p:cNvPr id="56" name="Oval 26"/>
              <p:cNvSpPr>
                <a:spLocks noChangeArrowheads="1"/>
              </p:cNvSpPr>
              <p:nvPr/>
            </p:nvSpPr>
            <p:spPr bwMode="gray">
              <a:xfrm>
                <a:off x="3745" y="1818"/>
                <a:ext cx="382" cy="382"/>
              </a:xfrm>
              <a:prstGeom prst="ellipse">
                <a:avLst/>
              </a:prstGeom>
              <a:gradFill rotWithShape="1">
                <a:gsLst>
                  <a:gs pos="0">
                    <a:schemeClr val="hlink">
                      <a:gamma/>
                      <a:tint val="69804"/>
                      <a:invGamma/>
                    </a:schemeClr>
                  </a:gs>
                  <a:gs pos="50000">
                    <a:schemeClr val="hlink"/>
                  </a:gs>
                  <a:gs pos="100000">
                    <a:schemeClr val="hlink">
                      <a:gamma/>
                      <a:tint val="69804"/>
                      <a:invGamma/>
                    </a:schemeClr>
                  </a:gs>
                </a:gsLst>
                <a:lin ang="5400000" scaled="1"/>
              </a:gradFill>
              <a:ln w="6350">
                <a:solidFill>
                  <a:schemeClr val="hlink"/>
                </a:solidFill>
                <a:round/>
                <a:headEnd/>
                <a:tailEnd/>
              </a:ln>
              <a:effectLst>
                <a:outerShdw dist="38100" dir="5400000" algn="ctr" rotWithShape="0">
                  <a:srgbClr val="5F5F5F"/>
                </a:outerShdw>
              </a:effectLst>
            </p:spPr>
            <p:txBody>
              <a:bodyPr wrap="none" anchor="ctr"/>
              <a:lstStyle/>
              <a:p>
                <a:pPr>
                  <a:defRPr/>
                </a:pPr>
                <a:endParaRPr lang="zh-CN" altLang="en-US">
                  <a:cs typeface="Arial" pitchFamily="34" charset="0"/>
                </a:endParaRPr>
              </a:p>
            </p:txBody>
          </p:sp>
          <p:sp>
            <p:nvSpPr>
              <p:cNvPr id="57" name="Oval 27"/>
              <p:cNvSpPr>
                <a:spLocks noChangeArrowheads="1"/>
              </p:cNvSpPr>
              <p:nvPr/>
            </p:nvSpPr>
            <p:spPr bwMode="gray">
              <a:xfrm>
                <a:off x="3756" y="1829"/>
                <a:ext cx="357" cy="360"/>
              </a:xfrm>
              <a:prstGeom prst="ellipse">
                <a:avLst/>
              </a:prstGeom>
              <a:gradFill rotWithShape="1">
                <a:gsLst>
                  <a:gs pos="0">
                    <a:schemeClr val="hlink">
                      <a:gamma/>
                      <a:tint val="69804"/>
                      <a:invGamma/>
                    </a:schemeClr>
                  </a:gs>
                  <a:gs pos="50000">
                    <a:schemeClr val="hlink"/>
                  </a:gs>
                  <a:gs pos="100000">
                    <a:schemeClr val="hlink">
                      <a:gamma/>
                      <a:tint val="69804"/>
                      <a:invGamma/>
                    </a:schemeClr>
                  </a:gs>
                </a:gsLst>
                <a:lin ang="5400000" scaled="1"/>
              </a:gradFill>
              <a:ln w="9525">
                <a:solidFill>
                  <a:schemeClr val="hlink">
                    <a:alpha val="20000"/>
                  </a:schemeClr>
                </a:solidFill>
                <a:round/>
                <a:headEnd/>
                <a:tailEnd/>
              </a:ln>
              <a:effectLst/>
            </p:spPr>
            <p:txBody>
              <a:bodyPr wrap="none" anchor="ctr"/>
              <a:lstStyle/>
              <a:p>
                <a:pPr>
                  <a:defRPr/>
                </a:pPr>
                <a:endParaRPr lang="zh-CN" altLang="en-US">
                  <a:cs typeface="Arial" pitchFamily="34" charset="0"/>
                </a:endParaRPr>
              </a:p>
            </p:txBody>
          </p:sp>
        </p:grpSp>
        <p:sp>
          <p:nvSpPr>
            <p:cNvPr id="55" name="Text Box 7"/>
            <p:cNvSpPr txBox="1">
              <a:spLocks noChangeArrowheads="1"/>
            </p:cNvSpPr>
            <p:nvPr/>
          </p:nvSpPr>
          <p:spPr bwMode="gray">
            <a:xfrm>
              <a:off x="6578628" y="2827337"/>
              <a:ext cx="2279739" cy="830997"/>
            </a:xfrm>
            <a:prstGeom prst="rect">
              <a:avLst/>
            </a:prstGeom>
            <a:noFill/>
            <a:ln w="9525" algn="ctr">
              <a:noFill/>
              <a:miter lim="800000"/>
              <a:headEnd/>
              <a:tailEnd/>
            </a:ln>
            <a:effectLst/>
          </p:spPr>
          <p:txBody>
            <a:bodyPr>
              <a:spAutoFit/>
            </a:bodyPr>
            <a:lstStyle/>
            <a:p>
              <a:pPr>
                <a:spcBef>
                  <a:spcPct val="50000"/>
                </a:spcBef>
                <a:defRPr/>
              </a:pPr>
              <a:r>
                <a:rPr lang="en-US" altLang="zh-CN" sz="2400" b="1" dirty="0">
                  <a:effectLst>
                    <a:glow rad="101600">
                      <a:schemeClr val="bg1">
                        <a:alpha val="60000"/>
                      </a:schemeClr>
                    </a:glow>
                  </a:effectLst>
                  <a:latin typeface="Times New Roman" pitchFamily="18" charset="0"/>
                  <a:ea typeface="华文中宋" pitchFamily="2" charset="-122"/>
                  <a:cs typeface="Times New Roman" pitchFamily="18" charset="0"/>
                </a:rPr>
                <a:t>free </a:t>
              </a:r>
              <a:r>
                <a:rPr lang="en-US" altLang="zh-CN" sz="2400" b="1" dirty="0" err="1">
                  <a:effectLst>
                    <a:glow rad="101600">
                      <a:schemeClr val="bg1">
                        <a:alpha val="60000"/>
                      </a:schemeClr>
                    </a:glow>
                  </a:effectLst>
                  <a:latin typeface="Times New Roman" pitchFamily="18" charset="0"/>
                  <a:ea typeface="华文中宋" pitchFamily="2" charset="-122"/>
                  <a:cs typeface="Times New Roman" pitchFamily="18" charset="0"/>
                </a:rPr>
                <a:t>BalckBerry</a:t>
              </a:r>
              <a:r>
                <a:rPr lang="en-US" altLang="zh-CN" sz="2400" b="1" dirty="0">
                  <a:effectLst>
                    <a:glow rad="101600">
                      <a:schemeClr val="bg1">
                        <a:alpha val="60000"/>
                      </a:schemeClr>
                    </a:glow>
                  </a:effectLst>
                  <a:latin typeface="Times New Roman" pitchFamily="18" charset="0"/>
                  <a:ea typeface="华文中宋" pitchFamily="2" charset="-122"/>
                  <a:cs typeface="Times New Roman" pitchFamily="18" charset="0"/>
                </a:rPr>
                <a:t> email devices</a:t>
              </a:r>
            </a:p>
          </p:txBody>
        </p:sp>
      </p:grpSp>
      <p:grpSp>
        <p:nvGrpSpPr>
          <p:cNvPr id="58" name="组合 50"/>
          <p:cNvGrpSpPr>
            <a:grpSpLocks/>
          </p:cNvGrpSpPr>
          <p:nvPr/>
        </p:nvGrpSpPr>
        <p:grpSpPr bwMode="auto">
          <a:xfrm>
            <a:off x="6419850" y="3844946"/>
            <a:ext cx="1866900" cy="468312"/>
            <a:chOff x="6419850" y="4129088"/>
            <a:chExt cx="1866973" cy="468328"/>
          </a:xfrm>
        </p:grpSpPr>
        <p:grpSp>
          <p:nvGrpSpPr>
            <p:cNvPr id="59" name="Group 34"/>
            <p:cNvGrpSpPr>
              <a:grpSpLocks/>
            </p:cNvGrpSpPr>
            <p:nvPr/>
          </p:nvGrpSpPr>
          <p:grpSpPr bwMode="auto">
            <a:xfrm>
              <a:off x="6419850" y="4129088"/>
              <a:ext cx="457200" cy="457200"/>
              <a:chOff x="3600" y="1279"/>
              <a:chExt cx="288" cy="288"/>
            </a:xfrm>
          </p:grpSpPr>
          <p:sp>
            <p:nvSpPr>
              <p:cNvPr id="61" name="Oval 35"/>
              <p:cNvSpPr>
                <a:spLocks noChangeArrowheads="1"/>
              </p:cNvSpPr>
              <p:nvPr/>
            </p:nvSpPr>
            <p:spPr bwMode="gray">
              <a:xfrm>
                <a:off x="3600" y="1279"/>
                <a:ext cx="288" cy="288"/>
              </a:xfrm>
              <a:prstGeom prst="ellipse">
                <a:avLst/>
              </a:prstGeom>
              <a:gradFill rotWithShape="1">
                <a:gsLst>
                  <a:gs pos="0">
                    <a:srgbClr val="F5FAE5"/>
                  </a:gs>
                  <a:gs pos="50000">
                    <a:srgbClr val="99CC00"/>
                  </a:gs>
                  <a:gs pos="100000">
                    <a:srgbClr val="F5FAE5"/>
                  </a:gs>
                </a:gsLst>
                <a:lin ang="5400000" scaled="1"/>
              </a:gradFill>
              <a:ln w="6350">
                <a:solidFill>
                  <a:srgbClr val="99CC00"/>
                </a:solidFill>
                <a:round/>
                <a:headEnd/>
                <a:tailEnd/>
              </a:ln>
              <a:effectLst>
                <a:outerShdw dist="50800" dir="5400000" algn="ctr" rotWithShape="0">
                  <a:schemeClr val="bg2">
                    <a:alpha val="50000"/>
                  </a:schemeClr>
                </a:outerShdw>
              </a:effectLst>
            </p:spPr>
            <p:txBody>
              <a:bodyPr wrap="none" anchor="ctr"/>
              <a:lstStyle/>
              <a:p>
                <a:pPr>
                  <a:defRPr/>
                </a:pPr>
                <a:endParaRPr lang="zh-CN" altLang="en-US"/>
              </a:p>
            </p:txBody>
          </p:sp>
          <p:sp>
            <p:nvSpPr>
              <p:cNvPr id="62" name="Oval 36"/>
              <p:cNvSpPr>
                <a:spLocks noChangeArrowheads="1"/>
              </p:cNvSpPr>
              <p:nvPr/>
            </p:nvSpPr>
            <p:spPr bwMode="gray">
              <a:xfrm>
                <a:off x="3615" y="1294"/>
                <a:ext cx="256" cy="256"/>
              </a:xfrm>
              <a:prstGeom prst="ellipse">
                <a:avLst/>
              </a:prstGeom>
              <a:gradFill rotWithShape="1">
                <a:gsLst>
                  <a:gs pos="0">
                    <a:srgbClr val="DBEDA6"/>
                  </a:gs>
                  <a:gs pos="50000">
                    <a:srgbClr val="99CC00"/>
                  </a:gs>
                  <a:gs pos="100000">
                    <a:srgbClr val="DBEDA6"/>
                  </a:gs>
                </a:gsLst>
                <a:lin ang="5400000" scaled="1"/>
              </a:gradFill>
              <a:ln w="19050">
                <a:solidFill>
                  <a:srgbClr val="99CC00">
                    <a:alpha val="20000"/>
                  </a:srgbClr>
                </a:solidFill>
                <a:round/>
                <a:headEnd/>
                <a:tailEnd/>
              </a:ln>
            </p:spPr>
            <p:txBody>
              <a:bodyPr wrap="none" anchor="ctr"/>
              <a:lstStyle/>
              <a:p>
                <a:endParaRPr lang="zh-CN" altLang="en-US"/>
              </a:p>
            </p:txBody>
          </p:sp>
        </p:grpSp>
        <p:sp>
          <p:nvSpPr>
            <p:cNvPr id="60" name="Text Box 7"/>
            <p:cNvSpPr txBox="1">
              <a:spLocks noChangeArrowheads="1"/>
            </p:cNvSpPr>
            <p:nvPr/>
          </p:nvSpPr>
          <p:spPr bwMode="gray">
            <a:xfrm>
              <a:off x="6951674" y="4135751"/>
              <a:ext cx="1335149" cy="461665"/>
            </a:xfrm>
            <a:prstGeom prst="rect">
              <a:avLst/>
            </a:prstGeom>
            <a:noFill/>
            <a:ln w="9525" algn="ctr">
              <a:noFill/>
              <a:miter lim="800000"/>
              <a:headEnd/>
              <a:tailEnd/>
            </a:ln>
            <a:effectLst/>
          </p:spPr>
          <p:txBody>
            <a:bodyPr>
              <a:spAutoFit/>
            </a:bodyPr>
            <a:lstStyle/>
            <a:p>
              <a:pPr>
                <a:spcBef>
                  <a:spcPct val="50000"/>
                </a:spcBef>
                <a:defRPr/>
              </a:pPr>
              <a:r>
                <a:rPr lang="en-US" altLang="zh-CN" sz="2400" b="1" dirty="0">
                  <a:effectLst>
                    <a:glow rad="101600">
                      <a:schemeClr val="bg1">
                        <a:alpha val="60000"/>
                      </a:schemeClr>
                    </a:glow>
                  </a:effectLst>
                  <a:latin typeface="Times New Roman" pitchFamily="18" charset="0"/>
                  <a:ea typeface="华文中宋" pitchFamily="2" charset="-122"/>
                  <a:cs typeface="Times New Roman" pitchFamily="18" charset="0"/>
                </a:rPr>
                <a:t>VoIP</a:t>
              </a:r>
            </a:p>
          </p:txBody>
        </p:sp>
      </p:grpSp>
      <p:grpSp>
        <p:nvGrpSpPr>
          <p:cNvPr id="63" name="组合 51"/>
          <p:cNvGrpSpPr>
            <a:grpSpLocks/>
          </p:cNvGrpSpPr>
          <p:nvPr/>
        </p:nvGrpSpPr>
        <p:grpSpPr bwMode="auto">
          <a:xfrm>
            <a:off x="6018213" y="5735658"/>
            <a:ext cx="2733675" cy="492125"/>
            <a:chOff x="6018213" y="5446713"/>
            <a:chExt cx="2733547" cy="492125"/>
          </a:xfrm>
        </p:grpSpPr>
        <p:grpSp>
          <p:nvGrpSpPr>
            <p:cNvPr id="64" name="Group 22"/>
            <p:cNvGrpSpPr>
              <a:grpSpLocks/>
            </p:cNvGrpSpPr>
            <p:nvPr/>
          </p:nvGrpSpPr>
          <p:grpSpPr bwMode="auto">
            <a:xfrm>
              <a:off x="6018213" y="5446713"/>
              <a:ext cx="492125" cy="492125"/>
              <a:chOff x="3745" y="1818"/>
              <a:chExt cx="382" cy="382"/>
            </a:xfrm>
          </p:grpSpPr>
          <p:sp>
            <p:nvSpPr>
              <p:cNvPr id="66" name="Oval 23"/>
              <p:cNvSpPr>
                <a:spLocks noChangeArrowheads="1"/>
              </p:cNvSpPr>
              <p:nvPr/>
            </p:nvSpPr>
            <p:spPr bwMode="gray">
              <a:xfrm>
                <a:off x="3745" y="1818"/>
                <a:ext cx="382" cy="382"/>
              </a:xfrm>
              <a:prstGeom prst="ellipse">
                <a:avLst/>
              </a:prstGeom>
              <a:gradFill rotWithShape="1">
                <a:gsLst>
                  <a:gs pos="0">
                    <a:schemeClr val="accent1">
                      <a:gamma/>
                      <a:tint val="69804"/>
                      <a:invGamma/>
                    </a:schemeClr>
                  </a:gs>
                  <a:gs pos="50000">
                    <a:schemeClr val="accent1"/>
                  </a:gs>
                  <a:gs pos="100000">
                    <a:schemeClr val="accent1">
                      <a:gamma/>
                      <a:tint val="69804"/>
                      <a:invGamma/>
                    </a:schemeClr>
                  </a:gs>
                </a:gsLst>
                <a:lin ang="5400000" scaled="1"/>
              </a:gradFill>
              <a:ln w="6350">
                <a:solidFill>
                  <a:schemeClr val="accent1"/>
                </a:solidFill>
                <a:round/>
                <a:headEnd/>
                <a:tailEnd/>
              </a:ln>
              <a:effectLst>
                <a:outerShdw dist="38100" dir="5400000" algn="ctr" rotWithShape="0">
                  <a:schemeClr val="bg2"/>
                </a:outerShdw>
              </a:effectLst>
            </p:spPr>
            <p:txBody>
              <a:bodyPr wrap="none" anchor="ctr"/>
              <a:lstStyle/>
              <a:p>
                <a:pPr>
                  <a:defRPr/>
                </a:pPr>
                <a:endParaRPr lang="zh-CN" altLang="en-US">
                  <a:cs typeface="Arial" pitchFamily="34" charset="0"/>
                </a:endParaRPr>
              </a:p>
            </p:txBody>
          </p:sp>
          <p:sp>
            <p:nvSpPr>
              <p:cNvPr id="67" name="Oval 24"/>
              <p:cNvSpPr>
                <a:spLocks noChangeArrowheads="1"/>
              </p:cNvSpPr>
              <p:nvPr/>
            </p:nvSpPr>
            <p:spPr bwMode="gray">
              <a:xfrm>
                <a:off x="3756" y="1829"/>
                <a:ext cx="357" cy="360"/>
              </a:xfrm>
              <a:prstGeom prst="ellipse">
                <a:avLst/>
              </a:prstGeom>
              <a:gradFill rotWithShape="1">
                <a:gsLst>
                  <a:gs pos="0">
                    <a:schemeClr val="accent1">
                      <a:gamma/>
                      <a:tint val="69804"/>
                      <a:invGamma/>
                    </a:schemeClr>
                  </a:gs>
                  <a:gs pos="50000">
                    <a:schemeClr val="accent1"/>
                  </a:gs>
                  <a:gs pos="100000">
                    <a:schemeClr val="accent1">
                      <a:gamma/>
                      <a:tint val="69804"/>
                      <a:invGamma/>
                    </a:schemeClr>
                  </a:gs>
                </a:gsLst>
                <a:lin ang="5400000" scaled="1"/>
              </a:gradFill>
              <a:ln w="9525">
                <a:solidFill>
                  <a:schemeClr val="accent1">
                    <a:alpha val="20000"/>
                  </a:schemeClr>
                </a:solidFill>
                <a:round/>
                <a:headEnd/>
                <a:tailEnd/>
              </a:ln>
              <a:effectLst/>
            </p:spPr>
            <p:txBody>
              <a:bodyPr wrap="none" anchor="ctr"/>
              <a:lstStyle/>
              <a:p>
                <a:pPr>
                  <a:defRPr/>
                </a:pPr>
                <a:endParaRPr lang="zh-CN" altLang="en-US">
                  <a:cs typeface="Arial" pitchFamily="34" charset="0"/>
                </a:endParaRPr>
              </a:p>
            </p:txBody>
          </p:sp>
        </p:grpSp>
        <p:sp>
          <p:nvSpPr>
            <p:cNvPr id="65" name="Text Box 7"/>
            <p:cNvSpPr txBox="1">
              <a:spLocks noChangeArrowheads="1"/>
            </p:cNvSpPr>
            <p:nvPr/>
          </p:nvSpPr>
          <p:spPr bwMode="gray">
            <a:xfrm>
              <a:off x="6606992" y="5448807"/>
              <a:ext cx="2144768" cy="461665"/>
            </a:xfrm>
            <a:prstGeom prst="rect">
              <a:avLst/>
            </a:prstGeom>
            <a:noFill/>
            <a:ln w="9525" algn="ctr">
              <a:noFill/>
              <a:miter lim="800000"/>
              <a:headEnd/>
              <a:tailEnd/>
            </a:ln>
            <a:effectLst/>
          </p:spPr>
          <p:txBody>
            <a:bodyPr>
              <a:spAutoFit/>
            </a:bodyPr>
            <a:lstStyle/>
            <a:p>
              <a:pPr algn="just">
                <a:spcBef>
                  <a:spcPct val="50000"/>
                </a:spcBef>
                <a:defRPr/>
              </a:pPr>
              <a:r>
                <a:rPr lang="en-US" altLang="zh-CN" sz="2400" b="1" dirty="0">
                  <a:effectLst>
                    <a:glow rad="101600">
                      <a:schemeClr val="bg1">
                        <a:alpha val="60000"/>
                      </a:schemeClr>
                    </a:glow>
                  </a:effectLst>
                  <a:latin typeface="Times New Roman" pitchFamily="18" charset="0"/>
                  <a:ea typeface="华文中宋" pitchFamily="2" charset="-122"/>
                  <a:cs typeface="Times New Roman" pitchFamily="18" charset="0"/>
                </a:rPr>
                <a:t>repair shops</a:t>
              </a:r>
            </a:p>
          </p:txBody>
        </p:sp>
      </p:grpSp>
      <p:grpSp>
        <p:nvGrpSpPr>
          <p:cNvPr id="68" name="组合 60"/>
          <p:cNvGrpSpPr>
            <a:grpSpLocks/>
          </p:cNvGrpSpPr>
          <p:nvPr/>
        </p:nvGrpSpPr>
        <p:grpSpPr bwMode="auto">
          <a:xfrm>
            <a:off x="100013" y="4599008"/>
            <a:ext cx="2678112" cy="830263"/>
            <a:chOff x="100043" y="4000504"/>
            <a:chExt cx="2678299" cy="830997"/>
          </a:xfrm>
        </p:grpSpPr>
        <p:sp>
          <p:nvSpPr>
            <p:cNvPr id="69" name="Text Box 7"/>
            <p:cNvSpPr txBox="1">
              <a:spLocks noChangeArrowheads="1"/>
            </p:cNvSpPr>
            <p:nvPr/>
          </p:nvSpPr>
          <p:spPr bwMode="gray">
            <a:xfrm>
              <a:off x="100043" y="4000504"/>
              <a:ext cx="2145185" cy="830997"/>
            </a:xfrm>
            <a:prstGeom prst="rect">
              <a:avLst/>
            </a:prstGeom>
            <a:noFill/>
            <a:ln w="9525" algn="ctr">
              <a:noFill/>
              <a:miter lim="800000"/>
              <a:headEnd/>
              <a:tailEnd/>
            </a:ln>
            <a:effectLst/>
          </p:spPr>
          <p:txBody>
            <a:bodyPr>
              <a:spAutoFit/>
            </a:bodyPr>
            <a:lstStyle/>
            <a:p>
              <a:pPr algn="r">
                <a:spcBef>
                  <a:spcPct val="50000"/>
                </a:spcBef>
                <a:defRPr/>
              </a:pPr>
              <a:r>
                <a:rPr lang="en-US" altLang="zh-CN" sz="2400" b="1" dirty="0">
                  <a:effectLst>
                    <a:glow rad="101600">
                      <a:schemeClr val="bg1">
                        <a:alpha val="60000"/>
                      </a:schemeClr>
                    </a:glow>
                  </a:effectLst>
                  <a:latin typeface="Times New Roman" pitchFamily="18" charset="0"/>
                  <a:ea typeface="华文中宋" pitchFamily="2" charset="-122"/>
                  <a:cs typeface="Times New Roman" pitchFamily="18" charset="0"/>
                </a:rPr>
                <a:t>own or lease a laptop</a:t>
              </a:r>
            </a:p>
          </p:txBody>
        </p:sp>
        <p:grpSp>
          <p:nvGrpSpPr>
            <p:cNvPr id="70" name="Group 34"/>
            <p:cNvGrpSpPr>
              <a:grpSpLocks/>
            </p:cNvGrpSpPr>
            <p:nvPr/>
          </p:nvGrpSpPr>
          <p:grpSpPr bwMode="auto">
            <a:xfrm>
              <a:off x="2321153" y="4191372"/>
              <a:ext cx="457189" cy="457184"/>
              <a:chOff x="3600" y="1279"/>
              <a:chExt cx="288" cy="288"/>
            </a:xfrm>
          </p:grpSpPr>
          <p:sp>
            <p:nvSpPr>
              <p:cNvPr id="71" name="Oval 35"/>
              <p:cNvSpPr>
                <a:spLocks noChangeArrowheads="1"/>
              </p:cNvSpPr>
              <p:nvPr/>
            </p:nvSpPr>
            <p:spPr bwMode="gray">
              <a:xfrm>
                <a:off x="3600" y="1279"/>
                <a:ext cx="288" cy="288"/>
              </a:xfrm>
              <a:prstGeom prst="ellipse">
                <a:avLst/>
              </a:prstGeom>
              <a:gradFill rotWithShape="1">
                <a:gsLst>
                  <a:gs pos="0">
                    <a:srgbClr val="F5FAE5"/>
                  </a:gs>
                  <a:gs pos="50000">
                    <a:srgbClr val="99CC00"/>
                  </a:gs>
                  <a:gs pos="100000">
                    <a:srgbClr val="F5FAE5"/>
                  </a:gs>
                </a:gsLst>
                <a:lin ang="5400000" scaled="1"/>
              </a:gradFill>
              <a:ln w="6350">
                <a:solidFill>
                  <a:srgbClr val="99CC00"/>
                </a:solidFill>
                <a:round/>
                <a:headEnd/>
                <a:tailEnd/>
              </a:ln>
              <a:effectLst>
                <a:outerShdw dist="50800" dir="5400000" algn="ctr" rotWithShape="0">
                  <a:schemeClr val="bg2">
                    <a:alpha val="50000"/>
                  </a:schemeClr>
                </a:outerShdw>
              </a:effectLst>
            </p:spPr>
            <p:txBody>
              <a:bodyPr wrap="none" anchor="ctr"/>
              <a:lstStyle/>
              <a:p>
                <a:pPr>
                  <a:defRPr/>
                </a:pPr>
                <a:endParaRPr lang="zh-CN" altLang="en-US"/>
              </a:p>
            </p:txBody>
          </p:sp>
          <p:sp>
            <p:nvSpPr>
              <p:cNvPr id="72" name="Oval 36"/>
              <p:cNvSpPr>
                <a:spLocks noChangeArrowheads="1"/>
              </p:cNvSpPr>
              <p:nvPr/>
            </p:nvSpPr>
            <p:spPr bwMode="gray">
              <a:xfrm>
                <a:off x="3615" y="1294"/>
                <a:ext cx="256" cy="256"/>
              </a:xfrm>
              <a:prstGeom prst="ellipse">
                <a:avLst/>
              </a:prstGeom>
              <a:gradFill rotWithShape="1">
                <a:gsLst>
                  <a:gs pos="0">
                    <a:srgbClr val="DBEDA6"/>
                  </a:gs>
                  <a:gs pos="50000">
                    <a:srgbClr val="99CC00"/>
                  </a:gs>
                  <a:gs pos="100000">
                    <a:srgbClr val="DBEDA6"/>
                  </a:gs>
                </a:gsLst>
                <a:lin ang="5400000" scaled="1"/>
              </a:gradFill>
              <a:ln w="19050">
                <a:solidFill>
                  <a:srgbClr val="99CC00">
                    <a:alpha val="20000"/>
                  </a:srgbClr>
                </a:solidFill>
                <a:round/>
                <a:headEnd/>
                <a:tailEnd/>
              </a:ln>
            </p:spPr>
            <p:txBody>
              <a:bodyPr wrap="none" anchor="ctr"/>
              <a:lstStyle/>
              <a:p>
                <a:endParaRPr lang="zh-CN" altLang="en-US"/>
              </a:p>
            </p:txBody>
          </p:sp>
        </p:grpSp>
      </p:grpSp>
      <p:grpSp>
        <p:nvGrpSpPr>
          <p:cNvPr id="73" name="组合 66"/>
          <p:cNvGrpSpPr>
            <a:grpSpLocks/>
          </p:cNvGrpSpPr>
          <p:nvPr/>
        </p:nvGrpSpPr>
        <p:grpSpPr bwMode="auto">
          <a:xfrm>
            <a:off x="6418263" y="4778396"/>
            <a:ext cx="2511425" cy="492125"/>
            <a:chOff x="6417665" y="4179649"/>
            <a:chExt cx="2512053" cy="492125"/>
          </a:xfrm>
        </p:grpSpPr>
        <p:sp>
          <p:nvSpPr>
            <p:cNvPr id="74" name="Text Box 7"/>
            <p:cNvSpPr txBox="1">
              <a:spLocks noChangeArrowheads="1"/>
            </p:cNvSpPr>
            <p:nvPr/>
          </p:nvSpPr>
          <p:spPr bwMode="gray">
            <a:xfrm>
              <a:off x="6785001" y="4193520"/>
              <a:ext cx="2144717" cy="461665"/>
            </a:xfrm>
            <a:prstGeom prst="rect">
              <a:avLst/>
            </a:prstGeom>
            <a:noFill/>
            <a:ln w="9525" algn="ctr">
              <a:noFill/>
              <a:miter lim="800000"/>
              <a:headEnd/>
              <a:tailEnd/>
            </a:ln>
            <a:effectLst/>
          </p:spPr>
          <p:txBody>
            <a:bodyPr>
              <a:spAutoFit/>
            </a:bodyPr>
            <a:lstStyle/>
            <a:p>
              <a:pPr algn="r">
                <a:spcBef>
                  <a:spcPct val="50000"/>
                </a:spcBef>
                <a:defRPr/>
              </a:pPr>
              <a:r>
                <a:rPr lang="en-US" altLang="zh-CN" sz="2400" b="1" dirty="0">
                  <a:effectLst>
                    <a:glow rad="101600">
                      <a:schemeClr val="bg1">
                        <a:alpha val="60000"/>
                      </a:schemeClr>
                    </a:glow>
                  </a:effectLst>
                  <a:latin typeface="Times New Roman" pitchFamily="18" charset="0"/>
                  <a:ea typeface="华文中宋" pitchFamily="2" charset="-122"/>
                  <a:cs typeface="Times New Roman" pitchFamily="18" charset="0"/>
                </a:rPr>
                <a:t>computer labs</a:t>
              </a:r>
            </a:p>
          </p:txBody>
        </p:sp>
        <p:grpSp>
          <p:nvGrpSpPr>
            <p:cNvPr id="75" name="Group 31"/>
            <p:cNvGrpSpPr>
              <a:grpSpLocks/>
            </p:cNvGrpSpPr>
            <p:nvPr/>
          </p:nvGrpSpPr>
          <p:grpSpPr bwMode="auto">
            <a:xfrm>
              <a:off x="6417665" y="4179649"/>
              <a:ext cx="492115" cy="492125"/>
              <a:chOff x="3745" y="1818"/>
              <a:chExt cx="382" cy="382"/>
            </a:xfrm>
          </p:grpSpPr>
          <p:sp>
            <p:nvSpPr>
              <p:cNvPr id="76" name="Oval 32"/>
              <p:cNvSpPr>
                <a:spLocks noChangeArrowheads="1"/>
              </p:cNvSpPr>
              <p:nvPr/>
            </p:nvSpPr>
            <p:spPr bwMode="gray">
              <a:xfrm>
                <a:off x="3745" y="1818"/>
                <a:ext cx="382" cy="382"/>
              </a:xfrm>
              <a:prstGeom prst="ellipse">
                <a:avLst/>
              </a:prstGeom>
              <a:gradFill rotWithShape="1">
                <a:gsLst>
                  <a:gs pos="0">
                    <a:schemeClr val="accent2">
                      <a:gamma/>
                      <a:tint val="50980"/>
                      <a:invGamma/>
                    </a:schemeClr>
                  </a:gs>
                  <a:gs pos="50000">
                    <a:schemeClr val="accent2"/>
                  </a:gs>
                  <a:gs pos="100000">
                    <a:schemeClr val="accent2">
                      <a:gamma/>
                      <a:tint val="50980"/>
                      <a:invGamma/>
                    </a:schemeClr>
                  </a:gs>
                </a:gsLst>
                <a:lin ang="5400000" scaled="1"/>
              </a:gradFill>
              <a:ln w="6350">
                <a:solidFill>
                  <a:schemeClr val="accent2"/>
                </a:solidFill>
                <a:round/>
                <a:headEnd/>
                <a:tailEnd/>
              </a:ln>
              <a:effectLst>
                <a:outerShdw dist="38100" dir="5400000" algn="ctr" rotWithShape="0">
                  <a:srgbClr val="5F5F5F"/>
                </a:outerShdw>
              </a:effectLst>
            </p:spPr>
            <p:txBody>
              <a:bodyPr wrap="none" anchor="ctr"/>
              <a:lstStyle/>
              <a:p>
                <a:pPr>
                  <a:defRPr/>
                </a:pPr>
                <a:endParaRPr lang="zh-CN" altLang="en-US">
                  <a:cs typeface="Arial" pitchFamily="34" charset="0"/>
                </a:endParaRPr>
              </a:p>
            </p:txBody>
          </p:sp>
          <p:sp>
            <p:nvSpPr>
              <p:cNvPr id="77" name="Oval 33"/>
              <p:cNvSpPr>
                <a:spLocks noChangeArrowheads="1"/>
              </p:cNvSpPr>
              <p:nvPr/>
            </p:nvSpPr>
            <p:spPr bwMode="gray">
              <a:xfrm>
                <a:off x="3756" y="1829"/>
                <a:ext cx="357" cy="360"/>
              </a:xfrm>
              <a:prstGeom prst="ellipse">
                <a:avLst/>
              </a:prstGeom>
              <a:gradFill rotWithShape="1">
                <a:gsLst>
                  <a:gs pos="0">
                    <a:schemeClr val="accent2">
                      <a:gamma/>
                      <a:tint val="50980"/>
                      <a:invGamma/>
                    </a:schemeClr>
                  </a:gs>
                  <a:gs pos="50000">
                    <a:schemeClr val="accent2"/>
                  </a:gs>
                  <a:gs pos="100000">
                    <a:schemeClr val="accent2">
                      <a:gamma/>
                      <a:tint val="50980"/>
                      <a:invGamma/>
                    </a:schemeClr>
                  </a:gs>
                </a:gsLst>
                <a:lin ang="5400000" scaled="1"/>
              </a:gradFill>
              <a:ln w="9525">
                <a:solidFill>
                  <a:schemeClr val="accent2">
                    <a:alpha val="20000"/>
                  </a:schemeClr>
                </a:solidFill>
                <a:round/>
                <a:headEnd/>
                <a:tailEnd/>
              </a:ln>
              <a:effectLst/>
            </p:spPr>
            <p:txBody>
              <a:bodyPr wrap="none" anchor="ctr"/>
              <a:lstStyle/>
              <a:p>
                <a:pPr>
                  <a:defRPr/>
                </a:pPr>
                <a:endParaRPr lang="zh-CN" altLang="en-US">
                  <a:cs typeface="Arial" pitchFamily="34" charset="0"/>
                </a:endParaRPr>
              </a:p>
            </p:txBody>
          </p:sp>
        </p:grpSp>
      </p:grpSp>
      <p:pic>
        <p:nvPicPr>
          <p:cNvPr id="78"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4"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heel(4)">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right)">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right)">
                                      <p:cBhvr>
                                        <p:cTn id="25" dur="500"/>
                                        <p:tgtEl>
                                          <p:spTgt spid="32"/>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right)">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right)">
                                      <p:cBhvr>
                                        <p:cTn id="38" dur="500"/>
                                        <p:tgtEl>
                                          <p:spTgt spid="6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right)">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left)">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left)">
                                      <p:cBhvr>
                                        <p:cTn id="61" dur="500"/>
                                        <p:tgtEl>
                                          <p:spTgt spid="29"/>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left)">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left)">
                                      <p:cBhvr>
                                        <p:cTn id="70" dur="500"/>
                                        <p:tgtEl>
                                          <p:spTgt spid="26"/>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wipe(left)">
                                      <p:cBhvr>
                                        <p:cTn id="74" dur="500"/>
                                        <p:tgtEl>
                                          <p:spTgt spid="7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up)">
                                      <p:cBhvr>
                                        <p:cTn id="79" dur="500"/>
                                        <p:tgtEl>
                                          <p:spTgt spid="30"/>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animBg="1"/>
      <p:bldP spid="27" grpId="0" animBg="1"/>
      <p:bldP spid="28" grpId="0" animBg="1"/>
      <p:bldP spid="29" grpId="0" animBg="1"/>
      <p:bldP spid="30" grpId="0" animBg="1"/>
      <p:bldP spid="31" grpId="0" animBg="1"/>
      <p:bldP spid="32"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6664" y="2000240"/>
            <a:ext cx="8919832" cy="43822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15997" y="1595009"/>
            <a:ext cx="6985027" cy="476669"/>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III —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7-11)</a:t>
            </a:r>
            <a:endParaRPr lang="en-US" altLang="zh-CN" sz="2400" b="1" dirty="0">
              <a:solidFill>
                <a:sysClr val="windowText" lastClr="000000"/>
              </a:solidFill>
              <a:latin typeface="Helvetica"/>
              <a:ea typeface="方正舒体"/>
            </a:endParaRPr>
          </a:p>
        </p:txBody>
      </p:sp>
      <p:sp>
        <p:nvSpPr>
          <p:cNvPr id="19" name="矩形 18"/>
          <p:cNvSpPr/>
          <p:nvPr/>
        </p:nvSpPr>
        <p:spPr>
          <a:xfrm>
            <a:off x="642910" y="2978064"/>
            <a:ext cx="6342438" cy="2308324"/>
          </a:xfrm>
          <a:prstGeom prst="rect">
            <a:avLst/>
          </a:prstGeom>
          <a:noFill/>
        </p:spPr>
        <p:txBody>
          <a:bodyPr wrap="square" rtlCol="0">
            <a:spAutoFit/>
          </a:bodyPr>
          <a:lstStyle/>
          <a:p>
            <a:pPr algn="just">
              <a:lnSpc>
                <a:spcPct val="120000"/>
              </a:lnSpc>
            </a:pPr>
            <a:r>
              <a:rPr lang="en-US" altLang="zh-CN" sz="2400" dirty="0" smtClean="0">
                <a:solidFill>
                  <a:sysClr val="windowText" lastClr="000000"/>
                </a:solidFill>
                <a:latin typeface="Helvetica"/>
                <a:ea typeface="方正舒体"/>
              </a:rPr>
              <a:t>The ___________________________ has developed fast on campus. In order to ____________________________________ and attract students, colleges are competing with _______________________________.</a:t>
            </a:r>
          </a:p>
        </p:txBody>
      </p:sp>
      <p:sp>
        <p:nvSpPr>
          <p:cNvPr id="21" name="矩形 20"/>
          <p:cNvSpPr/>
          <p:nvPr/>
        </p:nvSpPr>
        <p:spPr>
          <a:xfrm rot="10800000" flipV="1">
            <a:off x="2000232" y="2993453"/>
            <a:ext cx="3929090" cy="461665"/>
          </a:xfrm>
          <a:prstGeom prst="rect">
            <a:avLst/>
          </a:prstGeom>
        </p:spPr>
        <p:txBody>
          <a:bodyPr wrap="square">
            <a:spAutoFit/>
          </a:bodyPr>
          <a:lstStyle/>
          <a:p>
            <a:r>
              <a:rPr lang="en-US" altLang="zh-CN" sz="2400" b="1" dirty="0" smtClean="0">
                <a:solidFill>
                  <a:schemeClr val="accent6">
                    <a:lumMod val="75000"/>
                  </a:schemeClr>
                </a:solidFill>
                <a:latin typeface="Helvetica"/>
              </a:rPr>
              <a:t>information technology</a:t>
            </a:r>
            <a:endParaRPr lang="zh-CN" altLang="en-US" sz="2400" b="1" dirty="0">
              <a:solidFill>
                <a:schemeClr val="accent6">
                  <a:lumMod val="75000"/>
                </a:schemeClr>
              </a:solidFill>
              <a:latin typeface="Helvetica"/>
            </a:endParaRPr>
          </a:p>
        </p:txBody>
      </p:sp>
      <p:sp>
        <p:nvSpPr>
          <p:cNvPr id="24" name="矩形 23"/>
          <p:cNvSpPr/>
          <p:nvPr/>
        </p:nvSpPr>
        <p:spPr>
          <a:xfrm>
            <a:off x="857224" y="3857628"/>
            <a:ext cx="6000792" cy="461665"/>
          </a:xfrm>
          <a:prstGeom prst="rect">
            <a:avLst/>
          </a:prstGeom>
        </p:spPr>
        <p:txBody>
          <a:bodyPr wrap="square">
            <a:spAutoFit/>
          </a:bodyPr>
          <a:lstStyle/>
          <a:p>
            <a:r>
              <a:rPr lang="en-US" altLang="zh-CN" sz="2400" b="1" dirty="0" smtClean="0">
                <a:solidFill>
                  <a:schemeClr val="accent6">
                    <a:lumMod val="75000"/>
                  </a:schemeClr>
                </a:solidFill>
                <a:latin typeface="Helvetica"/>
              </a:rPr>
              <a:t>maintain their competitive advantage</a:t>
            </a:r>
            <a:endParaRPr lang="zh-CN" altLang="en-US" sz="2400" b="1" dirty="0">
              <a:solidFill>
                <a:schemeClr val="accent6">
                  <a:lumMod val="75000"/>
                </a:schemeClr>
              </a:solidFill>
              <a:latin typeface="Helvetica"/>
            </a:endParaRPr>
          </a:p>
        </p:txBody>
      </p:sp>
      <p:sp>
        <p:nvSpPr>
          <p:cNvPr id="25" name="矩形 24"/>
          <p:cNvSpPr/>
          <p:nvPr/>
        </p:nvSpPr>
        <p:spPr>
          <a:xfrm>
            <a:off x="1596811" y="4710475"/>
            <a:ext cx="4867919" cy="492443"/>
          </a:xfrm>
          <a:prstGeom prst="rect">
            <a:avLst/>
          </a:prstGeom>
        </p:spPr>
        <p:txBody>
          <a:bodyPr wrap="square">
            <a:spAutoFit/>
          </a:bodyPr>
          <a:lstStyle/>
          <a:p>
            <a:pPr algn="just"/>
            <a:r>
              <a:rPr lang="en-US" altLang="zh-CN" sz="2600" b="1" dirty="0" smtClean="0">
                <a:solidFill>
                  <a:schemeClr val="accent6">
                    <a:lumMod val="75000"/>
                  </a:schemeClr>
                </a:solidFill>
                <a:latin typeface="Helvetica"/>
              </a:rPr>
              <a:t>the best Internet services</a:t>
            </a:r>
            <a:endParaRPr lang="zh-CN" altLang="en-US" sz="2600" b="1" dirty="0">
              <a:solidFill>
                <a:schemeClr val="accent6">
                  <a:lumMod val="75000"/>
                </a:schemeClr>
              </a:solidFill>
              <a:latin typeface="Helvetica"/>
            </a:endParaRPr>
          </a:p>
        </p:txBody>
      </p:sp>
      <p:sp>
        <p:nvSpPr>
          <p:cNvPr id="12" name="矩形 11"/>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13"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15" name="TextBox 14"/>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00323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13" name="Picture 2"/>
          <p:cNvPicPr>
            <a:picLocks noChangeAspect="1" noChangeArrowheads="1"/>
          </p:cNvPicPr>
          <p:nvPr/>
        </p:nvPicPr>
        <p:blipFill>
          <a:blip r:embed="rId3" cstate="print"/>
          <a:srcRect/>
          <a:stretch>
            <a:fillRect/>
          </a:stretch>
        </p:blipFill>
        <p:spPr bwMode="auto">
          <a:xfrm>
            <a:off x="-3176" y="63484"/>
            <a:ext cx="4071119" cy="1150938"/>
          </a:xfrm>
          <a:prstGeom prst="rect">
            <a:avLst/>
          </a:prstGeom>
          <a:noFill/>
          <a:ln w="9525">
            <a:noFill/>
            <a:miter lim="800000"/>
            <a:headEnd/>
            <a:tailEnd/>
          </a:ln>
        </p:spPr>
      </p:pic>
      <p:sp>
        <p:nvSpPr>
          <p:cNvPr id="15" name="TextBox 14"/>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4" name="矩形 45"/>
          <p:cNvSpPr>
            <a:spLocks noChangeArrowheads="1"/>
          </p:cNvSpPr>
          <p:nvPr/>
        </p:nvSpPr>
        <p:spPr bwMode="auto">
          <a:xfrm>
            <a:off x="500034" y="1332638"/>
            <a:ext cx="8286808"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b="1" dirty="0" smtClean="0">
                <a:latin typeface="Helvetica"/>
              </a:rPr>
              <a:t>Listen to the tape, fill in the missing words of the following paragraph.</a:t>
            </a:r>
          </a:p>
        </p:txBody>
      </p:sp>
      <p:sp>
        <p:nvSpPr>
          <p:cNvPr id="16" name="圆角矩形 15"/>
          <p:cNvSpPr/>
          <p:nvPr/>
        </p:nvSpPr>
        <p:spPr>
          <a:xfrm>
            <a:off x="428596" y="2285992"/>
            <a:ext cx="8501122" cy="407196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628877" y="2643063"/>
            <a:ext cx="8015089" cy="3416320"/>
          </a:xfrm>
          <a:prstGeom prst="rect">
            <a:avLst/>
          </a:prstGeom>
          <a:noFill/>
        </p:spPr>
        <p:txBody>
          <a:bodyPr wrap="square" rtlCol="0">
            <a:spAutoFit/>
          </a:bodyPr>
          <a:lstStyle/>
          <a:p>
            <a:pPr algn="just"/>
            <a:r>
              <a:rPr lang="en-US" altLang="zh-CN" sz="2400" dirty="0" smtClean="0">
                <a:latin typeface="Helvetica"/>
              </a:rPr>
              <a:t>Colleges around the world have been _____________ their computer systems for the past decade, in large part to provide students with the _______________________. The anywhere-anytime access has already ______________________ in education. With the ____________________ of computer technologies, we are going to produce a generation of _______________ and ________________, which is indispensable for the future of the world.  (Para.12)</a:t>
            </a:r>
          </a:p>
        </p:txBody>
      </p:sp>
      <p:sp>
        <p:nvSpPr>
          <p:cNvPr id="18" name="矩形 17"/>
          <p:cNvSpPr/>
          <p:nvPr/>
        </p:nvSpPr>
        <p:spPr>
          <a:xfrm rot="10800000" flipV="1">
            <a:off x="6584296" y="2618999"/>
            <a:ext cx="1714512" cy="461665"/>
          </a:xfrm>
          <a:prstGeom prst="rect">
            <a:avLst/>
          </a:prstGeom>
        </p:spPr>
        <p:txBody>
          <a:bodyPr wrap="square">
            <a:spAutoFit/>
          </a:bodyPr>
          <a:lstStyle/>
          <a:p>
            <a:r>
              <a:rPr lang="en-US" altLang="zh-CN" sz="2400" b="1" dirty="0" smtClean="0">
                <a:solidFill>
                  <a:schemeClr val="accent6">
                    <a:lumMod val="75000"/>
                  </a:schemeClr>
                </a:solidFill>
                <a:latin typeface="Helvetica"/>
              </a:rPr>
              <a:t>replacing</a:t>
            </a:r>
            <a:endParaRPr lang="zh-CN" altLang="en-US" sz="2400" b="1" dirty="0">
              <a:solidFill>
                <a:schemeClr val="accent6">
                  <a:lumMod val="75000"/>
                </a:schemeClr>
              </a:solidFill>
              <a:latin typeface="Helvetica"/>
            </a:endParaRPr>
          </a:p>
        </p:txBody>
      </p:sp>
      <p:sp>
        <p:nvSpPr>
          <p:cNvPr id="20" name="矩形 19"/>
          <p:cNvSpPr/>
          <p:nvPr/>
        </p:nvSpPr>
        <p:spPr>
          <a:xfrm rot="10800000" flipV="1">
            <a:off x="4429124" y="3390111"/>
            <a:ext cx="4214842" cy="461665"/>
          </a:xfrm>
          <a:prstGeom prst="rect">
            <a:avLst/>
          </a:prstGeom>
        </p:spPr>
        <p:txBody>
          <a:bodyPr wrap="square">
            <a:spAutoFit/>
          </a:bodyPr>
          <a:lstStyle/>
          <a:p>
            <a:r>
              <a:rPr lang="en-US" altLang="zh-CN" sz="2400" b="1" dirty="0" smtClean="0">
                <a:solidFill>
                  <a:schemeClr val="accent6">
                    <a:lumMod val="75000"/>
                  </a:schemeClr>
                </a:solidFill>
                <a:latin typeface="Helvetica"/>
              </a:rPr>
              <a:t>most advanced free system</a:t>
            </a:r>
            <a:endParaRPr lang="zh-CN" altLang="en-US" sz="2400" b="1" dirty="0">
              <a:solidFill>
                <a:schemeClr val="accent6">
                  <a:lumMod val="75000"/>
                </a:schemeClr>
              </a:solidFill>
              <a:latin typeface="Helvetica"/>
            </a:endParaRPr>
          </a:p>
        </p:txBody>
      </p:sp>
      <p:sp>
        <p:nvSpPr>
          <p:cNvPr id="22" name="矩形 21"/>
          <p:cNvSpPr/>
          <p:nvPr/>
        </p:nvSpPr>
        <p:spPr>
          <a:xfrm rot="10800000" flipV="1">
            <a:off x="714349" y="4071454"/>
            <a:ext cx="4000528" cy="461665"/>
          </a:xfrm>
          <a:prstGeom prst="rect">
            <a:avLst/>
          </a:prstGeom>
        </p:spPr>
        <p:txBody>
          <a:bodyPr wrap="square">
            <a:spAutoFit/>
          </a:bodyPr>
          <a:lstStyle/>
          <a:p>
            <a:r>
              <a:rPr lang="en-US" altLang="zh-CN" sz="2400" b="1" dirty="0" smtClean="0">
                <a:solidFill>
                  <a:schemeClr val="accent6">
                    <a:lumMod val="75000"/>
                  </a:schemeClr>
                </a:solidFill>
                <a:latin typeface="Helvetica"/>
              </a:rPr>
              <a:t>yielded amazing benefits</a:t>
            </a:r>
            <a:endParaRPr lang="zh-CN" altLang="en-US" sz="2400" b="1" dirty="0">
              <a:solidFill>
                <a:schemeClr val="accent6">
                  <a:lumMod val="75000"/>
                </a:schemeClr>
              </a:solidFill>
              <a:latin typeface="Helvetica"/>
            </a:endParaRPr>
          </a:p>
        </p:txBody>
      </p:sp>
      <p:sp>
        <p:nvSpPr>
          <p:cNvPr id="23" name="矩形 22"/>
          <p:cNvSpPr/>
          <p:nvPr/>
        </p:nvSpPr>
        <p:spPr>
          <a:xfrm rot="10800000" flipV="1">
            <a:off x="642910" y="4460927"/>
            <a:ext cx="4000528" cy="461665"/>
          </a:xfrm>
          <a:prstGeom prst="rect">
            <a:avLst/>
          </a:prstGeom>
        </p:spPr>
        <p:txBody>
          <a:bodyPr wrap="square">
            <a:spAutoFit/>
          </a:bodyPr>
          <a:lstStyle/>
          <a:p>
            <a:r>
              <a:rPr lang="en-US" altLang="zh-CN" sz="2400" b="1" dirty="0" smtClean="0">
                <a:solidFill>
                  <a:schemeClr val="accent6">
                    <a:lumMod val="75000"/>
                  </a:schemeClr>
                </a:solidFill>
                <a:latin typeface="Helvetica"/>
              </a:rPr>
              <a:t>widespread application</a:t>
            </a:r>
            <a:endParaRPr lang="zh-CN" altLang="en-US" sz="2400" b="1" dirty="0">
              <a:solidFill>
                <a:schemeClr val="accent6">
                  <a:lumMod val="75000"/>
                </a:schemeClr>
              </a:solidFill>
              <a:latin typeface="Helvetica"/>
            </a:endParaRPr>
          </a:p>
        </p:txBody>
      </p:sp>
      <p:sp>
        <p:nvSpPr>
          <p:cNvPr id="27" name="矩形 26"/>
          <p:cNvSpPr/>
          <p:nvPr/>
        </p:nvSpPr>
        <p:spPr>
          <a:xfrm rot="10800000" flipV="1">
            <a:off x="6012791" y="4822102"/>
            <a:ext cx="2631174" cy="461665"/>
          </a:xfrm>
          <a:prstGeom prst="rect">
            <a:avLst/>
          </a:prstGeom>
        </p:spPr>
        <p:txBody>
          <a:bodyPr wrap="square">
            <a:spAutoFit/>
          </a:bodyPr>
          <a:lstStyle/>
          <a:p>
            <a:r>
              <a:rPr lang="en-US" altLang="zh-CN" sz="2400" b="1" dirty="0" smtClean="0">
                <a:solidFill>
                  <a:schemeClr val="accent6">
                    <a:lumMod val="75000"/>
                  </a:schemeClr>
                </a:solidFill>
                <a:latin typeface="Helvetica"/>
              </a:rPr>
              <a:t>problem-solvers</a:t>
            </a:r>
            <a:endParaRPr lang="zh-CN" altLang="en-US" sz="2400" b="1" dirty="0">
              <a:solidFill>
                <a:schemeClr val="accent6">
                  <a:lumMod val="75000"/>
                </a:schemeClr>
              </a:solidFill>
              <a:latin typeface="Helvetica"/>
            </a:endParaRPr>
          </a:p>
        </p:txBody>
      </p:sp>
      <p:sp>
        <p:nvSpPr>
          <p:cNvPr id="28" name="矩形 27"/>
          <p:cNvSpPr/>
          <p:nvPr/>
        </p:nvSpPr>
        <p:spPr>
          <a:xfrm rot="10800000" flipV="1">
            <a:off x="1285853" y="5209068"/>
            <a:ext cx="2905513" cy="461665"/>
          </a:xfrm>
          <a:prstGeom prst="rect">
            <a:avLst/>
          </a:prstGeom>
        </p:spPr>
        <p:txBody>
          <a:bodyPr wrap="square">
            <a:spAutoFit/>
          </a:bodyPr>
          <a:lstStyle/>
          <a:p>
            <a:r>
              <a:rPr lang="en-US" altLang="zh-CN" sz="2400" b="1" dirty="0" smtClean="0">
                <a:solidFill>
                  <a:schemeClr val="accent6">
                    <a:lumMod val="75000"/>
                  </a:schemeClr>
                </a:solidFill>
                <a:latin typeface="Helvetica"/>
              </a:rPr>
              <a:t>intelligent thinkers</a:t>
            </a:r>
            <a:endParaRPr lang="zh-CN" altLang="en-US" sz="2400" b="1" dirty="0">
              <a:solidFill>
                <a:schemeClr val="accent6">
                  <a:lumMod val="75000"/>
                </a:schemeClr>
              </a:solidFill>
              <a:latin typeface="Helvetica"/>
            </a:endParaRPr>
          </a:p>
        </p:txBody>
      </p:sp>
      <p:pic>
        <p:nvPicPr>
          <p:cNvPr id="19" name="图片 11" descr="u=2135434136,2842514633&amp;fm=23&amp;gp=0.jpg">
            <a:hlinkClick r:id="rId4" action="ppaction://hlinkfile"/>
          </p:cNvPr>
          <p:cNvPicPr>
            <a:picLocks noChangeAspect="1"/>
          </p:cNvPicPr>
          <p:nvPr/>
        </p:nvPicPr>
        <p:blipFill>
          <a:blip r:embed="rId5"/>
          <a:srcRect/>
          <a:stretch>
            <a:fillRect/>
          </a:stretch>
        </p:blipFill>
        <p:spPr bwMode="auto">
          <a:xfrm>
            <a:off x="4014244" y="1714488"/>
            <a:ext cx="433388" cy="433387"/>
          </a:xfrm>
          <a:prstGeom prst="rect">
            <a:avLst/>
          </a:prstGeom>
          <a:noFill/>
          <a:ln w="9525">
            <a:noFill/>
            <a:miter lim="800000"/>
            <a:headEnd/>
            <a:tailEnd/>
          </a:ln>
        </p:spPr>
      </p:pic>
      <p:pic>
        <p:nvPicPr>
          <p:cNvPr id="21"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00323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6664" y="2000240"/>
            <a:ext cx="8919832" cy="43822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a:spLocks noChangeArrowheads="1"/>
          </p:cNvSpPr>
          <p:nvPr/>
        </p:nvSpPr>
        <p:spPr bwMode="auto">
          <a:xfrm>
            <a:off x="1015997" y="1595009"/>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IV — (Para. 12)</a:t>
            </a:r>
            <a:endParaRPr lang="en-US" altLang="zh-CN" sz="2400" b="1" dirty="0">
              <a:solidFill>
                <a:sysClr val="windowText" lastClr="000000"/>
              </a:solidFill>
              <a:latin typeface="Helvetica"/>
              <a:ea typeface="方正舒体"/>
            </a:endParaRPr>
          </a:p>
        </p:txBody>
      </p:sp>
      <p:sp>
        <p:nvSpPr>
          <p:cNvPr id="4" name="矩形 3"/>
          <p:cNvSpPr/>
          <p:nvPr/>
        </p:nvSpPr>
        <p:spPr>
          <a:xfrm>
            <a:off x="642910" y="2978064"/>
            <a:ext cx="6342438" cy="2751522"/>
          </a:xfrm>
          <a:prstGeom prst="rect">
            <a:avLst/>
          </a:prstGeom>
          <a:noFill/>
        </p:spPr>
        <p:txBody>
          <a:bodyPr wrap="square" rtlCol="0">
            <a:spAutoFit/>
          </a:bodyPr>
          <a:lstStyle/>
          <a:p>
            <a:pPr algn="just">
              <a:lnSpc>
                <a:spcPct val="120000"/>
              </a:lnSpc>
            </a:pPr>
            <a:r>
              <a:rPr lang="en-US" altLang="zh-CN" sz="2400" dirty="0" smtClean="0">
                <a:solidFill>
                  <a:sysClr val="windowText" lastClr="000000"/>
                </a:solidFill>
                <a:latin typeface="Helvetica"/>
                <a:ea typeface="方正舒体"/>
              </a:rPr>
              <a:t>The anywhere-anytime access has already _______________________ in education. With the widespread application of digital technology, we are going to produce ____________________________________</a:t>
            </a:r>
          </a:p>
          <a:p>
            <a:pPr algn="just">
              <a:lnSpc>
                <a:spcPct val="120000"/>
              </a:lnSpc>
            </a:pPr>
            <a:r>
              <a:rPr lang="en-US" altLang="zh-CN" sz="2400" dirty="0" smtClean="0">
                <a:solidFill>
                  <a:sysClr val="windowText" lastClr="000000"/>
                </a:solidFill>
                <a:latin typeface="Helvetica"/>
                <a:ea typeface="方正舒体"/>
              </a:rPr>
              <a:t>_________________.</a:t>
            </a:r>
          </a:p>
        </p:txBody>
      </p:sp>
      <p:sp>
        <p:nvSpPr>
          <p:cNvPr id="5" name="矩形 4"/>
          <p:cNvSpPr/>
          <p:nvPr/>
        </p:nvSpPr>
        <p:spPr>
          <a:xfrm rot="10800000" flipV="1">
            <a:off x="761241" y="3443954"/>
            <a:ext cx="3929090" cy="461665"/>
          </a:xfrm>
          <a:prstGeom prst="rect">
            <a:avLst/>
          </a:prstGeom>
        </p:spPr>
        <p:txBody>
          <a:bodyPr wrap="square">
            <a:spAutoFit/>
          </a:bodyPr>
          <a:lstStyle/>
          <a:p>
            <a:r>
              <a:rPr lang="en-US" altLang="zh-CN" sz="2400" b="1" dirty="0" smtClean="0">
                <a:solidFill>
                  <a:schemeClr val="accent6">
                    <a:lumMod val="75000"/>
                  </a:schemeClr>
                </a:solidFill>
                <a:latin typeface="Helvetica"/>
              </a:rPr>
              <a:t>yielded amazing benefits</a:t>
            </a:r>
            <a:endParaRPr lang="zh-CN" altLang="en-US" sz="2400" b="1" dirty="0">
              <a:solidFill>
                <a:schemeClr val="accent6">
                  <a:lumMod val="75000"/>
                </a:schemeClr>
              </a:solidFill>
              <a:latin typeface="Helvetica"/>
            </a:endParaRPr>
          </a:p>
        </p:txBody>
      </p:sp>
      <p:sp>
        <p:nvSpPr>
          <p:cNvPr id="7" name="矩形 6"/>
          <p:cNvSpPr/>
          <p:nvPr/>
        </p:nvSpPr>
        <p:spPr>
          <a:xfrm>
            <a:off x="748417" y="4726916"/>
            <a:ext cx="6000792" cy="964367"/>
          </a:xfrm>
          <a:prstGeom prst="rect">
            <a:avLst/>
          </a:prstGeom>
        </p:spPr>
        <p:txBody>
          <a:bodyPr wrap="square">
            <a:spAutoFit/>
          </a:bodyPr>
          <a:lstStyle/>
          <a:p>
            <a:pPr algn="just">
              <a:lnSpc>
                <a:spcPts val="3400"/>
              </a:lnSpc>
            </a:pPr>
            <a:r>
              <a:rPr lang="en-US" altLang="zh-CN" sz="2400" b="1" dirty="0" smtClean="0">
                <a:solidFill>
                  <a:schemeClr val="accent6">
                    <a:lumMod val="75000"/>
                  </a:schemeClr>
                </a:solidFill>
                <a:latin typeface="Helvetica"/>
              </a:rPr>
              <a:t>a generation of problem-solvers and intelligent thinkers</a:t>
            </a:r>
            <a:endParaRPr lang="zh-CN" altLang="en-US" sz="2400" b="1" dirty="0">
              <a:solidFill>
                <a:schemeClr val="accent6">
                  <a:lumMod val="75000"/>
                </a:schemeClr>
              </a:solidFill>
              <a:latin typeface="Helvetica"/>
            </a:endParaRPr>
          </a:p>
        </p:txBody>
      </p:sp>
      <p:sp>
        <p:nvSpPr>
          <p:cNvPr id="8" name="矩形 7"/>
          <p:cNvSpPr/>
          <p:nvPr/>
        </p:nvSpPr>
        <p:spPr>
          <a:xfrm>
            <a:off x="4014244" y="681319"/>
            <a:ext cx="3986780"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Main ideas of the parts</a:t>
            </a:r>
            <a:endParaRPr lang="en-US" altLang="zh-CN" sz="2400" b="1" dirty="0">
              <a:solidFill>
                <a:schemeClr val="accent6">
                  <a:lumMod val="75000"/>
                </a:schemeClr>
              </a:solidFill>
              <a:latin typeface="Helvetica"/>
            </a:endParaRPr>
          </a:p>
        </p:txBody>
      </p:sp>
      <p:pic>
        <p:nvPicPr>
          <p:cNvPr id="9" name="Picture 2"/>
          <p:cNvPicPr>
            <a:picLocks noChangeAspect="1" noChangeArrowheads="1"/>
          </p:cNvPicPr>
          <p:nvPr/>
        </p:nvPicPr>
        <p:blipFill>
          <a:blip r:embed="rId3" cstate="print"/>
          <a:srcRect/>
          <a:stretch>
            <a:fillRect/>
          </a:stretch>
        </p:blipFill>
        <p:spPr bwMode="auto">
          <a:xfrm>
            <a:off x="-3176" y="63484"/>
            <a:ext cx="4071119" cy="1150938"/>
          </a:xfrm>
          <a:prstGeom prst="rect">
            <a:avLst/>
          </a:prstGeom>
          <a:noFill/>
          <a:ln w="9525">
            <a:noFill/>
            <a:miter lim="800000"/>
            <a:headEnd/>
            <a:tailEnd/>
          </a:ln>
        </p:spPr>
      </p:pic>
      <p:sp>
        <p:nvSpPr>
          <p:cNvPr id="10" name="TextBox 9"/>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a:spLocks noChangeArrowheads="1"/>
          </p:cNvSpPr>
          <p:nvPr/>
        </p:nvSpPr>
        <p:spPr bwMode="auto">
          <a:xfrm>
            <a:off x="1857356" y="3119457"/>
            <a:ext cx="5643602" cy="1952617"/>
          </a:xfrm>
          <a:prstGeom prst="roundRect">
            <a:avLst>
              <a:gd name="adj" fmla="val 16667"/>
            </a:avLst>
          </a:prstGeom>
          <a:solidFill>
            <a:schemeClr val="bg1"/>
          </a:solidFill>
          <a:ln w="25400" algn="ctr">
            <a:solidFill>
              <a:srgbClr val="FFC000"/>
            </a:solidFill>
            <a:round/>
            <a:headEnd/>
            <a:tailEnd/>
          </a:ln>
          <a:effectLst>
            <a:glow rad="101600">
              <a:schemeClr val="accent6">
                <a:satMod val="175000"/>
                <a:alpha val="40000"/>
              </a:schemeClr>
            </a:glow>
          </a:effectLst>
        </p:spPr>
        <p:txBody>
          <a:bodyPr anchor="ctr"/>
          <a:lstStyle/>
          <a:p>
            <a:pPr algn="just">
              <a:defRPr/>
            </a:pPr>
            <a:r>
              <a:rPr lang="en-US" altLang="zh-CN" sz="2200" dirty="0" smtClean="0">
                <a:latin typeface="Helvetica"/>
                <a:cs typeface="Arial" charset="0"/>
              </a:rPr>
              <a:t>The college today is being transformed into a new age of electronics by a fleet of laptops, </a:t>
            </a:r>
            <a:r>
              <a:rPr lang="en-US" altLang="zh-CN" sz="2200" dirty="0" err="1" smtClean="0">
                <a:latin typeface="Helvetica"/>
                <a:cs typeface="Arial" charset="0"/>
              </a:rPr>
              <a:t>smartphones</a:t>
            </a:r>
            <a:r>
              <a:rPr lang="en-US" altLang="zh-CN" sz="2200" dirty="0" smtClean="0">
                <a:latin typeface="Helvetica"/>
                <a:cs typeface="Arial" charset="0"/>
              </a:rPr>
              <a:t> and Internet connection 24 hours a day. (Para. 1)</a:t>
            </a:r>
          </a:p>
        </p:txBody>
      </p:sp>
      <p:sp>
        <p:nvSpPr>
          <p:cNvPr id="207878" name="Text Box 9"/>
          <p:cNvSpPr txBox="1">
            <a:spLocks noChangeArrowheads="1"/>
          </p:cNvSpPr>
          <p:nvPr/>
        </p:nvSpPr>
        <p:spPr bwMode="auto">
          <a:xfrm>
            <a:off x="3286116" y="1936425"/>
            <a:ext cx="278608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sp>
        <p:nvSpPr>
          <p:cNvPr id="10" name="矩形 9"/>
          <p:cNvSpPr/>
          <p:nvPr/>
        </p:nvSpPr>
        <p:spPr>
          <a:xfrm>
            <a:off x="4085682" y="681319"/>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Structure of the text</a:t>
            </a:r>
            <a:endParaRPr lang="en-US" altLang="zh-CN" sz="2400" b="1" dirty="0">
              <a:solidFill>
                <a:schemeClr val="accent6">
                  <a:lumMod val="75000"/>
                </a:schemeClr>
              </a:solidFill>
              <a:latin typeface="Helvetica"/>
            </a:endParaRPr>
          </a:p>
        </p:txBody>
      </p:sp>
      <p:pic>
        <p:nvPicPr>
          <p:cNvPr id="11" name="Picture 2"/>
          <p:cNvPicPr>
            <a:picLocks noChangeAspect="1" noChangeArrowheads="1"/>
          </p:cNvPicPr>
          <p:nvPr/>
        </p:nvPicPr>
        <p:blipFill>
          <a:blip r:embed="rId2" cstate="print"/>
          <a:srcRect/>
          <a:stretch>
            <a:fillRect/>
          </a:stretch>
        </p:blipFill>
        <p:spPr bwMode="auto">
          <a:xfrm>
            <a:off x="-3176" y="63484"/>
            <a:ext cx="4071119" cy="1150938"/>
          </a:xfrm>
          <a:prstGeom prst="rect">
            <a:avLst/>
          </a:prstGeom>
          <a:noFill/>
          <a:ln w="9525">
            <a:noFill/>
            <a:miter lim="800000"/>
            <a:headEnd/>
            <a:tailEnd/>
          </a:ln>
        </p:spPr>
      </p:pic>
      <p:sp>
        <p:nvSpPr>
          <p:cNvPr id="12" name="TextBox 11"/>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7"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0838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noChangeArrowheads="1"/>
          </p:cNvSpPr>
          <p:nvPr>
            <p:ph type="body" idx="1"/>
          </p:nvPr>
        </p:nvSpPr>
        <p:spPr>
          <a:xfrm>
            <a:off x="467502" y="3601694"/>
            <a:ext cx="8319339" cy="756000"/>
          </a:xfrm>
          <a:prstGeom prst="roundRect">
            <a:avLst>
              <a:gd name="adj" fmla="val 16667"/>
            </a:avLst>
          </a:prstGeom>
          <a:solidFill>
            <a:schemeClr val="bg1"/>
          </a:solidFill>
          <a:ln w="25400" algn="ctr">
            <a:solidFill>
              <a:srgbClr val="FFCC00"/>
            </a:solidFill>
            <a:round/>
          </a:ln>
          <a:effectLst>
            <a:glow rad="63500">
              <a:schemeClr val="accent6">
                <a:satMod val="175000"/>
                <a:alpha val="40000"/>
              </a:schemeClr>
            </a:glow>
          </a:effectLst>
        </p:spPr>
        <p:txBody>
          <a:bodyPr>
            <a:noAutofit/>
          </a:bodyPr>
          <a:lstStyle/>
          <a:p>
            <a:pPr marL="0" indent="0">
              <a:lnSpc>
                <a:spcPct val="150000"/>
              </a:lnSpc>
              <a:buNone/>
              <a:defRPr/>
            </a:pPr>
            <a:r>
              <a:rPr lang="en-US" altLang="zh-CN" sz="2200" dirty="0" smtClean="0">
                <a:latin typeface="Helvetica"/>
                <a:cs typeface="Arial" charset="0"/>
              </a:rPr>
              <a:t>How students use new technologies in and out of class. (Para. 2).</a:t>
            </a:r>
          </a:p>
        </p:txBody>
      </p:sp>
      <p:sp>
        <p:nvSpPr>
          <p:cNvPr id="27" name="圆角矩形 26"/>
          <p:cNvSpPr>
            <a:spLocks noChangeArrowheads="1"/>
          </p:cNvSpPr>
          <p:nvPr/>
        </p:nvSpPr>
        <p:spPr bwMode="auto">
          <a:xfrm>
            <a:off x="472528" y="4673264"/>
            <a:ext cx="8319600" cy="756000"/>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algn="just">
              <a:defRPr/>
            </a:pPr>
            <a:r>
              <a:rPr lang="en-US" altLang="zh-CN" sz="2200" dirty="0" smtClean="0">
                <a:latin typeface="Helvetica"/>
                <a:cs typeface="Arial" charset="0"/>
              </a:rPr>
              <a:t>Colleges have become the most Internet-accessible spots in the world. (Para. 3)</a:t>
            </a:r>
          </a:p>
        </p:txBody>
      </p:sp>
      <p:sp>
        <p:nvSpPr>
          <p:cNvPr id="28" name="圆角矩形 27"/>
          <p:cNvSpPr>
            <a:spLocks noChangeArrowheads="1"/>
          </p:cNvSpPr>
          <p:nvPr/>
        </p:nvSpPr>
        <p:spPr bwMode="auto">
          <a:xfrm>
            <a:off x="472528" y="5744834"/>
            <a:ext cx="8319600" cy="756000"/>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algn="just">
              <a:defRPr/>
            </a:pPr>
            <a:r>
              <a:rPr lang="en-US" altLang="zh-CN" sz="2200" dirty="0" smtClean="0">
                <a:latin typeface="Helvetica"/>
                <a:cs typeface="Arial" charset="0"/>
              </a:rPr>
              <a:t>How students feel about wireless Internet access. (Para. 4)</a:t>
            </a:r>
          </a:p>
        </p:txBody>
      </p:sp>
      <p:sp>
        <p:nvSpPr>
          <p:cNvPr id="208902" name="Rectangle 12"/>
          <p:cNvSpPr>
            <a:spLocks noChangeArrowheads="1"/>
          </p:cNvSpPr>
          <p:nvPr/>
        </p:nvSpPr>
        <p:spPr bwMode="auto">
          <a:xfrm>
            <a:off x="3131842" y="1285860"/>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a:t>
            </a:r>
            <a:endParaRPr lang="zh-CN" altLang="en-US" sz="2600" dirty="0">
              <a:latin typeface="Helvetica"/>
              <a:cs typeface="Arial" charset="0"/>
            </a:endParaRPr>
          </a:p>
        </p:txBody>
      </p:sp>
      <p:sp>
        <p:nvSpPr>
          <p:cNvPr id="12" name="Rectangle 12"/>
          <p:cNvSpPr>
            <a:spLocks noChangeArrowheads="1"/>
          </p:cNvSpPr>
          <p:nvPr/>
        </p:nvSpPr>
        <p:spPr bwMode="auto">
          <a:xfrm>
            <a:off x="1643042" y="2143116"/>
            <a:ext cx="5715040" cy="89255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How the transformation </a:t>
            </a:r>
          </a:p>
          <a:p>
            <a:pPr algn="ctr"/>
            <a:r>
              <a:rPr lang="en-US" altLang="zh-CN" sz="2600" dirty="0" smtClean="0">
                <a:latin typeface="Helvetica"/>
                <a:cs typeface="Arial" charset="0"/>
              </a:rPr>
              <a:t>influences student’s campus life</a:t>
            </a:r>
            <a:endParaRPr lang="zh-CN" altLang="en-US" sz="2600" dirty="0">
              <a:latin typeface="Helvetica"/>
              <a:cs typeface="Arial" charset="0"/>
            </a:endParaRPr>
          </a:p>
        </p:txBody>
      </p:sp>
      <p:sp>
        <p:nvSpPr>
          <p:cNvPr id="13" name="下箭头 12"/>
          <p:cNvSpPr/>
          <p:nvPr/>
        </p:nvSpPr>
        <p:spPr>
          <a:xfrm>
            <a:off x="4143372" y="1785926"/>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4141092" y="3071810"/>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085682" y="681319"/>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Structure of the text</a:t>
            </a:r>
            <a:endParaRPr lang="en-US" altLang="zh-CN" sz="2400" b="1" dirty="0">
              <a:solidFill>
                <a:schemeClr val="accent6">
                  <a:lumMod val="75000"/>
                </a:schemeClr>
              </a:solidFill>
              <a:latin typeface="Helvetica"/>
            </a:endParaRPr>
          </a:p>
        </p:txBody>
      </p:sp>
      <p:pic>
        <p:nvPicPr>
          <p:cNvPr id="16" name="Picture 2"/>
          <p:cNvPicPr>
            <a:picLocks noChangeAspect="1" noChangeArrowheads="1"/>
          </p:cNvPicPr>
          <p:nvPr/>
        </p:nvPicPr>
        <p:blipFill>
          <a:blip r:embed="rId2" cstate="print"/>
          <a:srcRect/>
          <a:stretch>
            <a:fillRect/>
          </a:stretch>
        </p:blipFill>
        <p:spPr bwMode="auto">
          <a:xfrm>
            <a:off x="-3176" y="63484"/>
            <a:ext cx="4071119" cy="1150938"/>
          </a:xfrm>
          <a:prstGeom prst="rect">
            <a:avLst/>
          </a:prstGeom>
          <a:noFill/>
          <a:ln w="9525">
            <a:noFill/>
            <a:miter lim="800000"/>
            <a:headEnd/>
            <a:tailEnd/>
          </a:ln>
        </p:spPr>
      </p:pic>
      <p:sp>
        <p:nvSpPr>
          <p:cNvPr id="17" name="TextBox 16"/>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8"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7879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5"/>
          <p:cNvSpPr txBox="1">
            <a:spLocks noChangeArrowheads="1"/>
          </p:cNvSpPr>
          <p:nvPr/>
        </p:nvSpPr>
        <p:spPr>
          <a:xfrm>
            <a:off x="500034" y="3673132"/>
            <a:ext cx="8100000" cy="898876"/>
          </a:xfrm>
          <a:prstGeom prst="roundRect">
            <a:avLst>
              <a:gd name="adj" fmla="val 16667"/>
            </a:avLst>
          </a:prstGeom>
          <a:solidFill>
            <a:schemeClr val="bg1"/>
          </a:solidFill>
          <a:ln w="25400" algn="ctr">
            <a:solidFill>
              <a:srgbClr val="FFCC00"/>
            </a:solidFill>
            <a:round/>
          </a:ln>
          <a:effectLst>
            <a:glow rad="63500">
              <a:schemeClr val="accent6">
                <a:satMod val="175000"/>
                <a:alpha val="40000"/>
              </a:schemeClr>
            </a:glow>
          </a:effectLst>
        </p:spPr>
        <p:txBody>
          <a:bodyPr vert="horz" lIns="91440" tIns="45720" rIns="91440" bIns="45720" rtlCol="0">
            <a:noAutofit/>
          </a:bodyPr>
          <a:lstStyle/>
          <a:p>
            <a:pPr algn="just">
              <a:defRPr/>
            </a:pPr>
            <a:r>
              <a:rPr lang="en-US" altLang="zh-CN" sz="2200" dirty="0" smtClean="0">
                <a:latin typeface="Helvetica"/>
                <a:cs typeface="Arial" charset="0"/>
              </a:rPr>
              <a:t>Specific examples on how the new electronic device helping students’ learning.  (Para. 5)</a:t>
            </a:r>
          </a:p>
        </p:txBody>
      </p:sp>
      <p:sp>
        <p:nvSpPr>
          <p:cNvPr id="18" name="圆角矩形 17"/>
          <p:cNvSpPr>
            <a:spLocks noChangeArrowheads="1"/>
          </p:cNvSpPr>
          <p:nvPr/>
        </p:nvSpPr>
        <p:spPr bwMode="auto">
          <a:xfrm>
            <a:off x="500034" y="4959016"/>
            <a:ext cx="8100000" cy="1113190"/>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algn="just">
              <a:defRPr/>
            </a:pPr>
            <a:r>
              <a:rPr lang="en-US" altLang="zh-CN" sz="2200" dirty="0" smtClean="0">
                <a:latin typeface="Helvetica"/>
                <a:cs typeface="Arial" charset="0"/>
              </a:rPr>
              <a:t>Why non-stop Internet connection is becoming indispensable for the storage and management of information.  (Para. 6)</a:t>
            </a:r>
          </a:p>
        </p:txBody>
      </p:sp>
      <p:sp>
        <p:nvSpPr>
          <p:cNvPr id="20" name="Rectangle 12"/>
          <p:cNvSpPr>
            <a:spLocks noChangeArrowheads="1"/>
          </p:cNvSpPr>
          <p:nvPr/>
        </p:nvSpPr>
        <p:spPr bwMode="auto">
          <a:xfrm>
            <a:off x="3131842" y="1285860"/>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a:t>
            </a:r>
            <a:endParaRPr lang="zh-CN" altLang="en-US" sz="2600" dirty="0">
              <a:latin typeface="Helvetica"/>
              <a:cs typeface="Arial" charset="0"/>
            </a:endParaRPr>
          </a:p>
        </p:txBody>
      </p:sp>
      <p:sp>
        <p:nvSpPr>
          <p:cNvPr id="21" name="Rectangle 12"/>
          <p:cNvSpPr>
            <a:spLocks noChangeArrowheads="1"/>
          </p:cNvSpPr>
          <p:nvPr/>
        </p:nvSpPr>
        <p:spPr bwMode="auto">
          <a:xfrm>
            <a:off x="1643042" y="2143116"/>
            <a:ext cx="5715040" cy="89255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How the transformation </a:t>
            </a:r>
          </a:p>
          <a:p>
            <a:pPr algn="ctr"/>
            <a:r>
              <a:rPr lang="en-US" altLang="zh-CN" sz="2600" dirty="0" smtClean="0">
                <a:latin typeface="Helvetica"/>
                <a:cs typeface="Arial" charset="0"/>
              </a:rPr>
              <a:t>influences student’s campus life</a:t>
            </a:r>
            <a:endParaRPr lang="zh-CN" altLang="en-US" sz="2600" dirty="0">
              <a:latin typeface="Helvetica"/>
              <a:cs typeface="Arial" charset="0"/>
            </a:endParaRPr>
          </a:p>
        </p:txBody>
      </p:sp>
      <p:sp>
        <p:nvSpPr>
          <p:cNvPr id="22" name="下箭头 21"/>
          <p:cNvSpPr/>
          <p:nvPr/>
        </p:nvSpPr>
        <p:spPr>
          <a:xfrm>
            <a:off x="4143372" y="1785926"/>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4141092" y="3071810"/>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085682" y="681319"/>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Structure of the text</a:t>
            </a:r>
            <a:endParaRPr lang="en-US" altLang="zh-CN" sz="2400" b="1" dirty="0">
              <a:solidFill>
                <a:schemeClr val="accent6">
                  <a:lumMod val="75000"/>
                </a:schemeClr>
              </a:solidFill>
              <a:latin typeface="Helvetica"/>
            </a:endParaRPr>
          </a:p>
        </p:txBody>
      </p:sp>
      <p:pic>
        <p:nvPicPr>
          <p:cNvPr id="25" name="Picture 2"/>
          <p:cNvPicPr>
            <a:picLocks noChangeAspect="1" noChangeArrowheads="1"/>
          </p:cNvPicPr>
          <p:nvPr/>
        </p:nvPicPr>
        <p:blipFill>
          <a:blip r:embed="rId2" cstate="print"/>
          <a:srcRect/>
          <a:stretch>
            <a:fillRect/>
          </a:stretch>
        </p:blipFill>
        <p:spPr bwMode="auto">
          <a:xfrm>
            <a:off x="-3176" y="63484"/>
            <a:ext cx="4071119" cy="1150938"/>
          </a:xfrm>
          <a:prstGeom prst="rect">
            <a:avLst/>
          </a:prstGeom>
          <a:noFill/>
          <a:ln w="9525">
            <a:noFill/>
            <a:miter lim="800000"/>
            <a:headEnd/>
            <a:tailEnd/>
          </a:ln>
        </p:spPr>
      </p:pic>
      <p:sp>
        <p:nvSpPr>
          <p:cNvPr id="26" name="TextBox 25"/>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2"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83365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5"/>
          <p:cNvSpPr txBox="1">
            <a:spLocks noChangeArrowheads="1"/>
          </p:cNvSpPr>
          <p:nvPr/>
        </p:nvSpPr>
        <p:spPr>
          <a:xfrm>
            <a:off x="500034" y="4643446"/>
            <a:ext cx="8100000" cy="792000"/>
          </a:xfrm>
          <a:prstGeom prst="roundRect">
            <a:avLst>
              <a:gd name="adj" fmla="val 16667"/>
            </a:avLst>
          </a:prstGeom>
          <a:solidFill>
            <a:schemeClr val="bg1"/>
          </a:solidFill>
          <a:ln w="25400" algn="ctr">
            <a:solidFill>
              <a:srgbClr val="FFCC00"/>
            </a:solidFill>
            <a:round/>
          </a:ln>
          <a:effectLst>
            <a:glow rad="63500">
              <a:schemeClr val="accent6">
                <a:satMod val="175000"/>
                <a:alpha val="40000"/>
              </a:schemeClr>
            </a:glow>
          </a:effectLst>
        </p:spPr>
        <p:txBody>
          <a:bodyPr vert="horz" lIns="91440" tIns="45720" rIns="91440" bIns="45720" rtlCol="0">
            <a:noAutofit/>
          </a:bodyPr>
          <a:lstStyle/>
          <a:p>
            <a:pPr algn="just">
              <a:defRPr/>
            </a:pPr>
            <a:r>
              <a:rPr lang="en-US" altLang="zh-CN" sz="2200" dirty="0" smtClean="0">
                <a:latin typeface="Helvetica"/>
                <a:cs typeface="Arial" charset="0"/>
              </a:rPr>
              <a:t>How fast information technology has developed on campus. (Para. 7)</a:t>
            </a:r>
          </a:p>
        </p:txBody>
      </p:sp>
      <p:sp>
        <p:nvSpPr>
          <p:cNvPr id="19" name="圆角矩形 18"/>
          <p:cNvSpPr>
            <a:spLocks noChangeArrowheads="1"/>
          </p:cNvSpPr>
          <p:nvPr/>
        </p:nvSpPr>
        <p:spPr bwMode="auto">
          <a:xfrm>
            <a:off x="500034" y="5572140"/>
            <a:ext cx="8100000" cy="792000"/>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algn="just">
              <a:defRPr/>
            </a:pPr>
            <a:r>
              <a:rPr lang="en-US" altLang="zh-CN" sz="2200" dirty="0" smtClean="0">
                <a:latin typeface="Helvetica"/>
                <a:cs typeface="Arial" charset="0"/>
              </a:rPr>
              <a:t>The Internet has brought students various conveniences. (Para. 8)</a:t>
            </a:r>
          </a:p>
        </p:txBody>
      </p:sp>
      <p:sp>
        <p:nvSpPr>
          <p:cNvPr id="20" name="Rectangle 12"/>
          <p:cNvSpPr>
            <a:spLocks noChangeArrowheads="1"/>
          </p:cNvSpPr>
          <p:nvPr/>
        </p:nvSpPr>
        <p:spPr bwMode="auto">
          <a:xfrm>
            <a:off x="3131842" y="1285860"/>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a:t>
            </a:r>
            <a:endParaRPr lang="zh-CN" altLang="en-US" sz="2600" dirty="0">
              <a:latin typeface="Helvetica"/>
              <a:cs typeface="Arial" charset="0"/>
            </a:endParaRPr>
          </a:p>
        </p:txBody>
      </p:sp>
      <p:sp>
        <p:nvSpPr>
          <p:cNvPr id="22" name="Rectangle 12"/>
          <p:cNvSpPr>
            <a:spLocks noChangeArrowheads="1"/>
          </p:cNvSpPr>
          <p:nvPr/>
        </p:nvSpPr>
        <p:spPr bwMode="auto">
          <a:xfrm>
            <a:off x="1643042" y="2143116"/>
            <a:ext cx="5715040" cy="89255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How the transformation </a:t>
            </a:r>
          </a:p>
          <a:p>
            <a:pPr algn="ctr"/>
            <a:r>
              <a:rPr lang="en-US" altLang="zh-CN" sz="2600" dirty="0" smtClean="0">
                <a:latin typeface="Helvetica"/>
                <a:cs typeface="Arial" charset="0"/>
              </a:rPr>
              <a:t>influences student’s campus life</a:t>
            </a:r>
            <a:endParaRPr lang="zh-CN" altLang="en-US" sz="2600" dirty="0">
              <a:latin typeface="Helvetica"/>
              <a:cs typeface="Arial" charset="0"/>
            </a:endParaRPr>
          </a:p>
        </p:txBody>
      </p:sp>
      <p:sp>
        <p:nvSpPr>
          <p:cNvPr id="24" name="下箭头 23"/>
          <p:cNvSpPr/>
          <p:nvPr/>
        </p:nvSpPr>
        <p:spPr>
          <a:xfrm>
            <a:off x="4143372" y="1785926"/>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a:off x="4141092" y="3000372"/>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12"/>
          <p:cNvSpPr>
            <a:spLocks noChangeArrowheads="1"/>
          </p:cNvSpPr>
          <p:nvPr/>
        </p:nvSpPr>
        <p:spPr bwMode="auto">
          <a:xfrm>
            <a:off x="1643042" y="3357562"/>
            <a:ext cx="5715040" cy="89255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How the transformation </a:t>
            </a:r>
          </a:p>
          <a:p>
            <a:pPr algn="ctr"/>
            <a:r>
              <a:rPr lang="en-US" altLang="zh-CN" sz="2600" dirty="0" smtClean="0">
                <a:latin typeface="Helvetica"/>
                <a:cs typeface="Arial" charset="0"/>
              </a:rPr>
              <a:t>influences college</a:t>
            </a:r>
            <a:endParaRPr lang="zh-CN" altLang="en-US" sz="2600" dirty="0">
              <a:latin typeface="Helvetica"/>
              <a:cs typeface="Arial" charset="0"/>
            </a:endParaRPr>
          </a:p>
        </p:txBody>
      </p:sp>
      <p:sp>
        <p:nvSpPr>
          <p:cNvPr id="27" name="下箭头 26"/>
          <p:cNvSpPr/>
          <p:nvPr/>
        </p:nvSpPr>
        <p:spPr>
          <a:xfrm>
            <a:off x="4153124" y="4214818"/>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4">
            <a:hlinkClick r:id="rId2" action="ppaction://hlinksldjump"/>
          </p:cNvPr>
          <p:cNvPicPr>
            <a:picLocks noChangeAspect="1" noChangeArrowheads="1"/>
          </p:cNvPicPr>
          <p:nvPr/>
        </p:nvPicPr>
        <p:blipFill>
          <a:blip r:embed="rId3"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矩形 14"/>
          <p:cNvSpPr/>
          <p:nvPr/>
        </p:nvSpPr>
        <p:spPr>
          <a:xfrm>
            <a:off x="4085682" y="681319"/>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Structure of the text</a:t>
            </a:r>
            <a:endParaRPr lang="en-US" altLang="zh-CN" sz="2400" b="1" dirty="0">
              <a:solidFill>
                <a:schemeClr val="accent6">
                  <a:lumMod val="75000"/>
                </a:schemeClr>
              </a:solidFill>
              <a:latin typeface="Helvetica"/>
            </a:endParaRPr>
          </a:p>
        </p:txBody>
      </p:sp>
      <p:pic>
        <p:nvPicPr>
          <p:cNvPr id="16"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21" name="TextBox 20"/>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xmlns="" val="609558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25"/>
          <p:cNvSpPr txBox="1">
            <a:spLocks noChangeArrowheads="1"/>
          </p:cNvSpPr>
          <p:nvPr/>
        </p:nvSpPr>
        <p:spPr>
          <a:xfrm>
            <a:off x="500034" y="4637264"/>
            <a:ext cx="8100000" cy="792000"/>
          </a:xfrm>
          <a:prstGeom prst="roundRect">
            <a:avLst>
              <a:gd name="adj" fmla="val 16667"/>
            </a:avLst>
          </a:prstGeom>
          <a:solidFill>
            <a:schemeClr val="bg1"/>
          </a:solidFill>
          <a:ln w="25400" algn="ctr">
            <a:solidFill>
              <a:srgbClr val="FFCC00"/>
            </a:solidFill>
            <a:round/>
          </a:ln>
          <a:effectLst>
            <a:glow rad="63500">
              <a:schemeClr val="accent6">
                <a:satMod val="175000"/>
                <a:alpha val="40000"/>
              </a:schemeClr>
            </a:glow>
          </a:effectLst>
        </p:spPr>
        <p:txBody>
          <a:bodyPr vert="horz" lIns="91440" tIns="45720" rIns="91440" bIns="45720" rtlCol="0">
            <a:noAutofit/>
          </a:bodyPr>
          <a:lstStyle/>
          <a:p>
            <a:pPr algn="just">
              <a:defRPr/>
            </a:pPr>
            <a:r>
              <a:rPr lang="en-US" altLang="zh-CN" sz="2200" dirty="0" smtClean="0">
                <a:latin typeface="Helvetica"/>
                <a:cs typeface="Arial" charset="0"/>
              </a:rPr>
              <a:t>Some universities try their best to maintain competitive advantage. (Para. 9)</a:t>
            </a:r>
          </a:p>
        </p:txBody>
      </p:sp>
      <p:sp>
        <p:nvSpPr>
          <p:cNvPr id="8" name="圆角矩形 7"/>
          <p:cNvSpPr>
            <a:spLocks noChangeArrowheads="1"/>
          </p:cNvSpPr>
          <p:nvPr/>
        </p:nvSpPr>
        <p:spPr bwMode="auto">
          <a:xfrm>
            <a:off x="500034" y="5564272"/>
            <a:ext cx="8100000" cy="1008000"/>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algn="just">
              <a:defRPr/>
            </a:pPr>
            <a:r>
              <a:rPr lang="en-US" altLang="zh-CN" sz="2200" dirty="0" smtClean="0">
                <a:latin typeface="Helvetica"/>
                <a:cs typeface="Arial" charset="0"/>
              </a:rPr>
              <a:t>To attract students, colleges are competing with the best Internet services, and another example of how colleges help students.  (Para. 10-11)</a:t>
            </a:r>
          </a:p>
        </p:txBody>
      </p:sp>
      <p:sp>
        <p:nvSpPr>
          <p:cNvPr id="9" name="Rectangle 12"/>
          <p:cNvSpPr>
            <a:spLocks noChangeArrowheads="1"/>
          </p:cNvSpPr>
          <p:nvPr/>
        </p:nvSpPr>
        <p:spPr bwMode="auto">
          <a:xfrm>
            <a:off x="3131842" y="1285860"/>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a:t>
            </a:r>
            <a:endParaRPr lang="zh-CN" altLang="en-US" sz="2600" dirty="0">
              <a:latin typeface="Helvetica"/>
              <a:cs typeface="Arial" charset="0"/>
            </a:endParaRPr>
          </a:p>
        </p:txBody>
      </p:sp>
      <p:sp>
        <p:nvSpPr>
          <p:cNvPr id="10" name="Rectangle 12"/>
          <p:cNvSpPr>
            <a:spLocks noChangeArrowheads="1"/>
          </p:cNvSpPr>
          <p:nvPr/>
        </p:nvSpPr>
        <p:spPr bwMode="auto">
          <a:xfrm>
            <a:off x="1643042" y="2143116"/>
            <a:ext cx="5715040" cy="89255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How the transformation </a:t>
            </a:r>
          </a:p>
          <a:p>
            <a:pPr algn="ctr"/>
            <a:r>
              <a:rPr lang="en-US" altLang="zh-CN" sz="2600" dirty="0" smtClean="0">
                <a:latin typeface="Helvetica"/>
                <a:cs typeface="Arial" charset="0"/>
              </a:rPr>
              <a:t>influences student’s campus life</a:t>
            </a:r>
            <a:endParaRPr lang="zh-CN" altLang="en-US" sz="2600" dirty="0">
              <a:latin typeface="Helvetica"/>
              <a:cs typeface="Arial" charset="0"/>
            </a:endParaRPr>
          </a:p>
        </p:txBody>
      </p:sp>
      <p:sp>
        <p:nvSpPr>
          <p:cNvPr id="11" name="下箭头 10"/>
          <p:cNvSpPr/>
          <p:nvPr/>
        </p:nvSpPr>
        <p:spPr>
          <a:xfrm>
            <a:off x="4143372" y="1785926"/>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a:off x="4141092" y="3000372"/>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a:spLocks noChangeArrowheads="1"/>
          </p:cNvSpPr>
          <p:nvPr/>
        </p:nvSpPr>
        <p:spPr bwMode="auto">
          <a:xfrm>
            <a:off x="1643042" y="3357562"/>
            <a:ext cx="5715040" cy="89255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How the transformation </a:t>
            </a:r>
          </a:p>
          <a:p>
            <a:pPr algn="ctr"/>
            <a:r>
              <a:rPr lang="en-US" altLang="zh-CN" sz="2600" dirty="0" smtClean="0">
                <a:latin typeface="Helvetica"/>
                <a:cs typeface="Arial" charset="0"/>
              </a:rPr>
              <a:t>influences college</a:t>
            </a:r>
            <a:endParaRPr lang="zh-CN" altLang="en-US" sz="2600" dirty="0">
              <a:latin typeface="Helvetica"/>
              <a:cs typeface="Arial" charset="0"/>
            </a:endParaRPr>
          </a:p>
        </p:txBody>
      </p:sp>
      <p:sp>
        <p:nvSpPr>
          <p:cNvPr id="14" name="下箭头 13"/>
          <p:cNvSpPr/>
          <p:nvPr/>
        </p:nvSpPr>
        <p:spPr>
          <a:xfrm>
            <a:off x="4153124" y="4214818"/>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4">
            <a:hlinkClick r:id="rId2" action="ppaction://hlinksldjump"/>
          </p:cNvPr>
          <p:cNvPicPr>
            <a:picLocks noChangeAspect="1" noChangeArrowheads="1"/>
          </p:cNvPicPr>
          <p:nvPr/>
        </p:nvPicPr>
        <p:blipFill>
          <a:blip r:embed="rId3"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矩形 15"/>
          <p:cNvSpPr/>
          <p:nvPr/>
        </p:nvSpPr>
        <p:spPr>
          <a:xfrm>
            <a:off x="4085682" y="681319"/>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Structure of the text</a:t>
            </a:r>
            <a:endParaRPr lang="en-US" altLang="zh-CN" sz="2400" b="1" dirty="0">
              <a:solidFill>
                <a:schemeClr val="accent6">
                  <a:lumMod val="75000"/>
                </a:schemeClr>
              </a:solidFill>
              <a:latin typeface="Helvetica"/>
            </a:endParaRPr>
          </a:p>
        </p:txBody>
      </p:sp>
      <p:pic>
        <p:nvPicPr>
          <p:cNvPr id="17"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18" name="TextBox 17"/>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42844" y="2303260"/>
            <a:ext cx="4143404" cy="3554632"/>
            <a:chOff x="285720" y="1844675"/>
            <a:chExt cx="4143404" cy="3554632"/>
          </a:xfrm>
        </p:grpSpPr>
        <p:sp>
          <p:nvSpPr>
            <p:cNvPr id="19" name="TextBox 18"/>
            <p:cNvSpPr txBox="1"/>
            <p:nvPr/>
          </p:nvSpPr>
          <p:spPr>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pic>
          <p:nvPicPr>
            <p:cNvPr id="18" name="Picture 6"/>
            <p:cNvPicPr>
              <a:picLocks noChangeAspect="1" noChangeArrowheads="1"/>
            </p:cNvPicPr>
            <p:nvPr/>
          </p:nvPicPr>
          <p:blipFill>
            <a:blip r:embed="rId3" cstate="print"/>
            <a:srcRect/>
            <a:stretch>
              <a:fillRect/>
            </a:stretch>
          </p:blipFill>
          <p:spPr bwMode="auto">
            <a:xfrm>
              <a:off x="611559" y="4752976"/>
              <a:ext cx="3603249" cy="628650"/>
            </a:xfrm>
            <a:prstGeom prst="rect">
              <a:avLst/>
            </a:prstGeom>
            <a:ln>
              <a:noFill/>
            </a:ln>
            <a:effectLst>
              <a:outerShdw blurRad="292100" dist="139700" dir="2700000" algn="tl" rotWithShape="0">
                <a:srgbClr val="333333">
                  <a:alpha val="65000"/>
                </a:srgbClr>
              </a:outerShdw>
            </a:effectLst>
            <a:extLst/>
          </p:spPr>
        </p:pic>
        <p:pic>
          <p:nvPicPr>
            <p:cNvPr id="21" name="Picture 4">
              <a:hlinkClick r:id="rId4" action="ppaction://hlinksldjump"/>
            </p:cNvPr>
            <p:cNvPicPr>
              <a:picLocks noChangeAspect="1" noChangeArrowheads="1"/>
            </p:cNvPicPr>
            <p:nvPr/>
          </p:nvPicPr>
          <p:blipFill>
            <a:blip r:embed="rId5" cstate="print"/>
            <a:srcRect/>
            <a:stretch>
              <a:fillRect/>
            </a:stretch>
          </p:blipFill>
          <p:spPr bwMode="auto">
            <a:xfrm>
              <a:off x="611559" y="4032250"/>
              <a:ext cx="3603250" cy="626188"/>
            </a:xfrm>
            <a:prstGeom prst="rect">
              <a:avLst/>
            </a:prstGeom>
            <a:ln>
              <a:noFill/>
            </a:ln>
            <a:effectLst>
              <a:outerShdw blurRad="292100" dist="139700" dir="2700000" algn="tl" rotWithShape="0">
                <a:srgbClr val="333333">
                  <a:alpha val="65000"/>
                </a:srgbClr>
              </a:outerShdw>
            </a:effectLst>
            <a:extLst/>
          </p:spPr>
        </p:pic>
        <p:pic>
          <p:nvPicPr>
            <p:cNvPr id="22" name="Picture 3">
              <a:hlinkClick r:id="rId6" action="ppaction://hlinksldjump"/>
            </p:cNvPr>
            <p:cNvPicPr>
              <a:picLocks noChangeAspect="1" noChangeArrowheads="1"/>
            </p:cNvPicPr>
            <p:nvPr/>
          </p:nvPicPr>
          <p:blipFill>
            <a:blip r:embed="rId7" cstate="print"/>
            <a:srcRect/>
            <a:stretch>
              <a:fillRect/>
            </a:stretch>
          </p:blipFill>
          <p:spPr bwMode="auto">
            <a:xfrm>
              <a:off x="569912" y="3357563"/>
              <a:ext cx="3644897" cy="668247"/>
            </a:xfrm>
            <a:prstGeom prst="rect">
              <a:avLst/>
            </a:prstGeom>
            <a:ln>
              <a:noFill/>
            </a:ln>
            <a:effectLst>
              <a:outerShdw blurRad="292100" dist="139700" dir="2700000" algn="tl" rotWithShape="0">
                <a:srgbClr val="333333">
                  <a:alpha val="65000"/>
                </a:srgbClr>
              </a:outerShdw>
            </a:effectLst>
            <a:extLst/>
          </p:spPr>
        </p:pic>
        <p:pic>
          <p:nvPicPr>
            <p:cNvPr id="23" name="Picture 2">
              <a:hlinkClick r:id="rId8" action="ppaction://hlinksldjump"/>
            </p:cNvPr>
            <p:cNvPicPr>
              <a:picLocks noChangeAspect="1" noChangeArrowheads="1"/>
            </p:cNvPicPr>
            <p:nvPr/>
          </p:nvPicPr>
          <p:blipFill>
            <a:blip r:embed="rId9" cstate="print"/>
            <a:srcRect/>
            <a:stretch>
              <a:fillRect/>
            </a:stretch>
          </p:blipFill>
          <p:spPr bwMode="auto">
            <a:xfrm>
              <a:off x="569913" y="2708275"/>
              <a:ext cx="3644896" cy="619125"/>
            </a:xfrm>
            <a:prstGeom prst="rect">
              <a:avLst/>
            </a:prstGeom>
            <a:ln>
              <a:noFill/>
            </a:ln>
            <a:effectLst>
              <a:outerShdw blurRad="292100" dist="139700" dir="2700000" algn="tl" rotWithShape="0">
                <a:srgbClr val="333333">
                  <a:alpha val="65000"/>
                </a:srgbClr>
              </a:outerShdw>
            </a:effectLst>
            <a:extLst/>
          </p:spPr>
        </p:pic>
        <p:sp>
          <p:nvSpPr>
            <p:cNvPr id="25" name="Rectangle 6">
              <a:hlinkClick r:id="rId10" action="ppaction://hlinksldjump"/>
            </p:cNvPr>
            <p:cNvSpPr>
              <a:spLocks noChangeArrowheads="1"/>
            </p:cNvSpPr>
            <p:nvPr/>
          </p:nvSpPr>
          <p:spPr bwMode="auto">
            <a:xfrm>
              <a:off x="569913" y="2824459"/>
              <a:ext cx="3859211"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sp>
          <p:nvSpPr>
            <p:cNvPr id="27" name="Rectangle 10">
              <a:hlinkClick r:id="rId11" action="ppaction://hlinksldjump"/>
            </p:cNvPr>
            <p:cNvSpPr>
              <a:spLocks noChangeArrowheads="1"/>
            </p:cNvSpPr>
            <p:nvPr/>
          </p:nvSpPr>
          <p:spPr bwMode="auto">
            <a:xfrm>
              <a:off x="285720" y="3478213"/>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sp>
          <p:nvSpPr>
            <p:cNvPr id="28" name="Rectangle 14">
              <a:hlinkClick r:id="rId4" action="ppaction://hlinksldjump"/>
            </p:cNvPr>
            <p:cNvSpPr>
              <a:spLocks noChangeArrowheads="1"/>
            </p:cNvSpPr>
            <p:nvPr/>
          </p:nvSpPr>
          <p:spPr bwMode="auto">
            <a:xfrm>
              <a:off x="323527" y="4119563"/>
              <a:ext cx="3891283"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Language application</a:t>
              </a:r>
              <a:endParaRPr lang="en-US" altLang="zh-CN" sz="2400" dirty="0">
                <a:solidFill>
                  <a:srgbClr val="000000"/>
                </a:solidFill>
                <a:latin typeface="Helvetica"/>
              </a:endParaRPr>
            </a:p>
          </p:txBody>
        </p:sp>
        <p:sp>
          <p:nvSpPr>
            <p:cNvPr id="29" name="TextBox 28">
              <a:hlinkClick r:id="rId12" action="ppaction://hlinksldjump"/>
            </p:cNvPr>
            <p:cNvSpPr txBox="1">
              <a:spLocks noChangeArrowheads="1"/>
            </p:cNvSpPr>
            <p:nvPr/>
          </p:nvSpPr>
          <p:spPr bwMode="auto">
            <a:xfrm>
              <a:off x="323528" y="4752976"/>
              <a:ext cx="3327401" cy="646331"/>
            </a:xfrm>
            <a:prstGeom prst="rect">
              <a:avLst/>
            </a:prstGeom>
            <a:noFill/>
            <a:ln w="9525">
              <a:noFill/>
              <a:miter lim="800000"/>
              <a:headEnd/>
              <a:tailEnd/>
            </a:ln>
          </p:spPr>
          <p:txBody>
            <a:bodyPr wrap="square">
              <a:spAutoFit/>
            </a:bodyPr>
            <a:lstStyle/>
            <a:p>
              <a:pPr eaLnBrk="0" hangingPunct="0">
                <a:lnSpc>
                  <a:spcPct val="150000"/>
                </a:lnSpc>
              </a:pPr>
              <a:r>
                <a:rPr lang="en-US" altLang="zh-CN" sz="2400" dirty="0">
                  <a:solidFill>
                    <a:srgbClr val="000000"/>
                  </a:solidFill>
                  <a:latin typeface="Helvetica"/>
                </a:rPr>
                <a:t>   Summary</a:t>
              </a:r>
            </a:p>
          </p:txBody>
        </p:sp>
      </p:grpSp>
      <p:grpSp>
        <p:nvGrpSpPr>
          <p:cNvPr id="30" name="组合 29"/>
          <p:cNvGrpSpPr/>
          <p:nvPr/>
        </p:nvGrpSpPr>
        <p:grpSpPr>
          <a:xfrm>
            <a:off x="0" y="0"/>
            <a:ext cx="9144000" cy="708025"/>
            <a:chOff x="0" y="0"/>
            <a:chExt cx="9144000" cy="708025"/>
          </a:xfrm>
        </p:grpSpPr>
        <p:sp>
          <p:nvSpPr>
            <p:cNvPr id="3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35" name="TextBox 34"/>
            <p:cNvSpPr txBox="1"/>
            <p:nvPr/>
          </p:nvSpPr>
          <p:spPr>
            <a:xfrm>
              <a:off x="1785918" y="119698"/>
              <a:ext cx="6893810"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College life in the Internet age</a:t>
              </a:r>
            </a:p>
          </p:txBody>
        </p:sp>
        <p:sp>
          <p:nvSpPr>
            <p:cNvPr id="26" name="TextBox 25"/>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20" name="Picture 2" descr="D:\找图\新视野读写1\U3\新视野大学英语(第三版)读写教程1 8053546784_S.jpg"/>
          <p:cNvPicPr>
            <a:picLocks noChangeAspect="1" noChangeArrowheads="1"/>
          </p:cNvPicPr>
          <p:nvPr/>
        </p:nvPicPr>
        <p:blipFill>
          <a:blip r:embed="rId13" cstate="print"/>
          <a:srcRect l="5000" r="4062"/>
          <a:stretch>
            <a:fillRect/>
          </a:stretch>
        </p:blipFill>
        <p:spPr bwMode="auto">
          <a:xfrm>
            <a:off x="6133742" y="1214422"/>
            <a:ext cx="2367347" cy="1952438"/>
          </a:xfrm>
          <a:prstGeom prst="rect">
            <a:avLst/>
          </a:prstGeom>
          <a:noFill/>
        </p:spPr>
      </p:pic>
      <p:pic>
        <p:nvPicPr>
          <p:cNvPr id="2050" name="Picture 2" descr="D:\找图\新视野读写1\U3\新视野大学英语（第三版）读写教程1 waverbreak-81355.jpg"/>
          <p:cNvPicPr>
            <a:picLocks noChangeAspect="1" noChangeArrowheads="1"/>
          </p:cNvPicPr>
          <p:nvPr/>
        </p:nvPicPr>
        <p:blipFill>
          <a:blip r:embed="rId14" cstate="print"/>
          <a:srcRect/>
          <a:stretch>
            <a:fillRect/>
          </a:stretch>
        </p:blipFill>
        <p:spPr bwMode="auto">
          <a:xfrm>
            <a:off x="4559820" y="3267471"/>
            <a:ext cx="3941270" cy="2627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4613075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3131842" y="1285860"/>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a:t>
            </a:r>
            <a:endParaRPr lang="zh-CN" altLang="en-US" sz="2600" dirty="0">
              <a:latin typeface="Helvetica"/>
              <a:cs typeface="Arial" charset="0"/>
            </a:endParaRPr>
          </a:p>
        </p:txBody>
      </p:sp>
      <p:sp>
        <p:nvSpPr>
          <p:cNvPr id="3" name="Rectangle 12"/>
          <p:cNvSpPr>
            <a:spLocks noChangeArrowheads="1"/>
          </p:cNvSpPr>
          <p:nvPr/>
        </p:nvSpPr>
        <p:spPr bwMode="auto">
          <a:xfrm>
            <a:off x="1643042" y="2143116"/>
            <a:ext cx="5715040" cy="89255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How the transformation </a:t>
            </a:r>
          </a:p>
          <a:p>
            <a:pPr algn="ctr"/>
            <a:r>
              <a:rPr lang="en-US" altLang="zh-CN" sz="2600" dirty="0" smtClean="0">
                <a:latin typeface="Helvetica"/>
                <a:cs typeface="Arial" charset="0"/>
              </a:rPr>
              <a:t>influences student’s campus life</a:t>
            </a:r>
            <a:endParaRPr lang="zh-CN" altLang="en-US" sz="2600" dirty="0">
              <a:latin typeface="Helvetica"/>
              <a:cs typeface="Arial" charset="0"/>
            </a:endParaRPr>
          </a:p>
        </p:txBody>
      </p:sp>
      <p:sp>
        <p:nvSpPr>
          <p:cNvPr id="4" name="下箭头 3"/>
          <p:cNvSpPr/>
          <p:nvPr/>
        </p:nvSpPr>
        <p:spPr>
          <a:xfrm>
            <a:off x="4143372" y="1785926"/>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下箭头 4"/>
          <p:cNvSpPr/>
          <p:nvPr/>
        </p:nvSpPr>
        <p:spPr>
          <a:xfrm>
            <a:off x="4141092" y="3000372"/>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12"/>
          <p:cNvSpPr>
            <a:spLocks noChangeArrowheads="1"/>
          </p:cNvSpPr>
          <p:nvPr/>
        </p:nvSpPr>
        <p:spPr bwMode="auto">
          <a:xfrm>
            <a:off x="1643042" y="3357562"/>
            <a:ext cx="5715040" cy="89255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How the transformation </a:t>
            </a:r>
          </a:p>
          <a:p>
            <a:pPr algn="ctr"/>
            <a:r>
              <a:rPr lang="en-US" altLang="zh-CN" sz="2600" dirty="0" smtClean="0">
                <a:latin typeface="Helvetica"/>
                <a:cs typeface="Arial" charset="0"/>
              </a:rPr>
              <a:t>influences college</a:t>
            </a:r>
            <a:endParaRPr lang="zh-CN" altLang="en-US" sz="2600" dirty="0">
              <a:latin typeface="Helvetica"/>
              <a:cs typeface="Arial" charset="0"/>
            </a:endParaRPr>
          </a:p>
        </p:txBody>
      </p:sp>
      <p:sp>
        <p:nvSpPr>
          <p:cNvPr id="7" name="下箭头 6"/>
          <p:cNvSpPr/>
          <p:nvPr/>
        </p:nvSpPr>
        <p:spPr>
          <a:xfrm>
            <a:off x="4153124" y="4214818"/>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2"/>
          <p:cNvSpPr>
            <a:spLocks noChangeArrowheads="1"/>
          </p:cNvSpPr>
          <p:nvPr/>
        </p:nvSpPr>
        <p:spPr bwMode="auto">
          <a:xfrm>
            <a:off x="3143240" y="4569158"/>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Conclusion</a:t>
            </a:r>
            <a:endParaRPr lang="zh-CN" altLang="en-US" sz="2600" dirty="0">
              <a:latin typeface="Helvetica"/>
              <a:cs typeface="Arial" charset="0"/>
            </a:endParaRPr>
          </a:p>
        </p:txBody>
      </p:sp>
      <p:sp>
        <p:nvSpPr>
          <p:cNvPr id="13" name="圆角矩形 12"/>
          <p:cNvSpPr>
            <a:spLocks noChangeArrowheads="1"/>
          </p:cNvSpPr>
          <p:nvPr/>
        </p:nvSpPr>
        <p:spPr bwMode="auto">
          <a:xfrm>
            <a:off x="285720" y="5310586"/>
            <a:ext cx="8501122" cy="1476000"/>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algn="just">
              <a:lnSpc>
                <a:spcPts val="2200"/>
              </a:lnSpc>
              <a:defRPr/>
            </a:pPr>
            <a:r>
              <a:rPr lang="en-US" altLang="zh-CN" sz="2200" dirty="0" smtClean="0">
                <a:latin typeface="Helvetica"/>
                <a:cs typeface="Arial" charset="0"/>
              </a:rPr>
              <a:t>The anywhere-anytime access has yielded amazing benefits. With the widespread application of laptops and computer sciences, we’re going to produce a generation of problem-solvers and intelligent thinkers, which is indispensable for the future of the world.  (Para. 12)</a:t>
            </a:r>
          </a:p>
        </p:txBody>
      </p:sp>
      <p:sp>
        <p:nvSpPr>
          <p:cNvPr id="12" name="下箭头 11"/>
          <p:cNvSpPr/>
          <p:nvPr/>
        </p:nvSpPr>
        <p:spPr>
          <a:xfrm>
            <a:off x="4154770" y="5069224"/>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4">
            <a:hlinkClick r:id="rId2" action="ppaction://hlinksldjump"/>
          </p:cNvPr>
          <p:cNvPicPr>
            <a:picLocks noChangeAspect="1" noChangeArrowheads="1"/>
          </p:cNvPicPr>
          <p:nvPr/>
        </p:nvPicPr>
        <p:blipFill>
          <a:blip r:embed="rId3"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矩形 14"/>
          <p:cNvSpPr/>
          <p:nvPr/>
        </p:nvSpPr>
        <p:spPr>
          <a:xfrm>
            <a:off x="4085682" y="681319"/>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Structure of the text</a:t>
            </a:r>
            <a:endParaRPr lang="en-US" altLang="zh-CN" sz="2400" b="1" dirty="0">
              <a:solidFill>
                <a:schemeClr val="accent6">
                  <a:lumMod val="75000"/>
                </a:schemeClr>
              </a:solidFill>
              <a:latin typeface="Helvetica"/>
            </a:endParaRPr>
          </a:p>
        </p:txBody>
      </p:sp>
      <p:pic>
        <p:nvPicPr>
          <p:cNvPr id="16"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17" name="TextBox 16"/>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p:cNvPicPr>
            <a:picLocks noChangeAspect="1" noChangeArrowheads="1"/>
          </p:cNvPicPr>
          <p:nvPr/>
        </p:nvPicPr>
        <p:blipFill>
          <a:blip r:embed="rId3" cstate="print"/>
          <a:srcRect/>
          <a:stretch>
            <a:fillRect/>
          </a:stretch>
        </p:blipFill>
        <p:spPr bwMode="auto">
          <a:xfrm>
            <a:off x="0" y="1428736"/>
            <a:ext cx="8821738" cy="5302748"/>
          </a:xfrm>
          <a:prstGeom prst="rect">
            <a:avLst/>
          </a:prstGeom>
          <a:noFill/>
          <a:ln w="9525">
            <a:noFill/>
            <a:miter lim="800000"/>
            <a:headEnd/>
            <a:tailEnd/>
          </a:ln>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397949"/>
            <a:ext cx="6313508" cy="369332"/>
          </a:xfrm>
          <a:prstGeom prst="rect">
            <a:avLst/>
          </a:prstGeom>
        </p:spPr>
        <p:txBody>
          <a:bodyPr wrap="square">
            <a:spAutoFit/>
          </a:bodyPr>
          <a:lstStyle/>
          <a:p>
            <a:pPr eaLnBrk="0" hangingPunct="0">
              <a:defRPr/>
            </a:pPr>
            <a:endParaRPr lang="en-US" altLang="zh-CN" sz="1800" b="1" dirty="0" smtClean="0">
              <a:solidFill>
                <a:srgbClr val="0070C0"/>
              </a:solidFill>
              <a:latin typeface="Helvetica"/>
              <a:ea typeface="Helvetica Neue"/>
              <a:cs typeface="Helvetica Neue"/>
            </a:endParaRPr>
          </a:p>
        </p:txBody>
      </p:sp>
      <p:sp>
        <p:nvSpPr>
          <p:cNvPr id="20" name="矩形 19"/>
          <p:cNvSpPr/>
          <p:nvPr/>
        </p:nvSpPr>
        <p:spPr>
          <a:xfrm>
            <a:off x="941500" y="2188908"/>
            <a:ext cx="5929339" cy="3748719"/>
          </a:xfrm>
          <a:prstGeom prst="rect">
            <a:avLst/>
          </a:prstGeom>
        </p:spPr>
        <p:txBody>
          <a:bodyPr wrap="square">
            <a:spAutoFit/>
          </a:bodyPr>
          <a:lstStyle/>
          <a:p>
            <a:pPr algn="ctr">
              <a:lnSpc>
                <a:spcPct val="110000"/>
              </a:lnSpc>
              <a:defRPr/>
            </a:pPr>
            <a:r>
              <a:rPr kumimoji="1" lang="en-US" altLang="zh-CN" sz="2400" b="1" dirty="0" smtClean="0">
                <a:solidFill>
                  <a:srgbClr val="0070C0"/>
                </a:solidFill>
                <a:latin typeface="Helvetica"/>
              </a:rPr>
              <a:t>College life in the Internet age</a:t>
            </a:r>
          </a:p>
          <a:p>
            <a:pPr algn="just">
              <a:lnSpc>
                <a:spcPct val="110000"/>
              </a:lnSpc>
              <a:defRPr/>
            </a:pPr>
            <a:r>
              <a:rPr kumimoji="1" lang="en-US" altLang="zh-CN" sz="2400" dirty="0" smtClean="0">
                <a:latin typeface="Helvetica"/>
              </a:rPr>
              <a:t>  The colleges today have become the ________________________ in the world. The Internet has brought students __________________ for their learning and lives. Students __________________ to each other, to professors and to their </a:t>
            </a:r>
            <a:r>
              <a:rPr kumimoji="1" lang="en-US" altLang="zh-CN" sz="2400" dirty="0" err="1" smtClean="0">
                <a:latin typeface="Helvetica"/>
              </a:rPr>
              <a:t>classwork</a:t>
            </a:r>
            <a:r>
              <a:rPr kumimoji="1" lang="en-US" altLang="zh-CN" sz="2400" dirty="0" smtClean="0">
                <a:latin typeface="Helvetica"/>
              </a:rPr>
              <a:t> in an ____________________</a:t>
            </a:r>
          </a:p>
          <a:p>
            <a:pPr algn="just">
              <a:lnSpc>
                <a:spcPct val="110000"/>
              </a:lnSpc>
              <a:defRPr/>
            </a:pPr>
            <a:r>
              <a:rPr kumimoji="1" lang="en-US" altLang="zh-CN" sz="2400" dirty="0" smtClean="0">
                <a:latin typeface="Helvetica"/>
              </a:rPr>
              <a:t>__________________________. </a:t>
            </a:r>
            <a:endParaRPr kumimoji="1" lang="en-US" altLang="zh-CN" sz="2400" dirty="0">
              <a:latin typeface="Helvetica"/>
            </a:endParaRPr>
          </a:p>
        </p:txBody>
      </p:sp>
      <p:sp>
        <p:nvSpPr>
          <p:cNvPr id="13" name="Text Box 50"/>
          <p:cNvSpPr txBox="1">
            <a:spLocks noChangeArrowheads="1"/>
          </p:cNvSpPr>
          <p:nvPr/>
        </p:nvSpPr>
        <p:spPr bwMode="auto">
          <a:xfrm>
            <a:off x="1002896" y="3021482"/>
            <a:ext cx="4714875"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rPr>
              <a:t>most Internet-accessible spots</a:t>
            </a:r>
            <a:endParaRPr kumimoji="1" lang="en-US" altLang="zh-CN" sz="2400" dirty="0">
              <a:solidFill>
                <a:srgbClr val="0070C0"/>
              </a:solidFill>
              <a:latin typeface="Helvetica"/>
            </a:endParaRPr>
          </a:p>
        </p:txBody>
      </p:sp>
      <p:sp>
        <p:nvSpPr>
          <p:cNvPr id="14" name="Text Box 50"/>
          <p:cNvSpPr txBox="1">
            <a:spLocks noChangeArrowheads="1"/>
          </p:cNvSpPr>
          <p:nvPr/>
        </p:nvSpPr>
        <p:spPr bwMode="auto">
          <a:xfrm>
            <a:off x="1012923" y="3819840"/>
            <a:ext cx="3273459"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dirty="0">
                <a:solidFill>
                  <a:srgbClr val="C00000"/>
                </a:solidFill>
                <a:latin typeface="Helvetica"/>
                <a:ea typeface="宋体" pitchFamily="2" charset="-122"/>
              </a:rPr>
              <a:t> </a:t>
            </a:r>
            <a:r>
              <a:rPr kumimoji="1" lang="en-US" altLang="zh-CN" sz="2400" dirty="0" smtClean="0">
                <a:solidFill>
                  <a:srgbClr val="0070C0"/>
                </a:solidFill>
                <a:latin typeface="Helvetica"/>
              </a:rPr>
              <a:t>various conveniences</a:t>
            </a:r>
          </a:p>
        </p:txBody>
      </p:sp>
      <p:sp>
        <p:nvSpPr>
          <p:cNvPr id="15" name="Text Box 50"/>
          <p:cNvSpPr txBox="1">
            <a:spLocks noChangeArrowheads="1"/>
          </p:cNvSpPr>
          <p:nvPr/>
        </p:nvSpPr>
        <p:spPr bwMode="auto">
          <a:xfrm rot="10800000" flipV="1">
            <a:off x="3667289" y="4248468"/>
            <a:ext cx="3251678"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rPr>
              <a:t>are electronically linked</a:t>
            </a:r>
            <a:endParaRPr kumimoji="1" lang="en-US" altLang="zh-CN" sz="2400" dirty="0">
              <a:solidFill>
                <a:srgbClr val="0070C0"/>
              </a:solidFill>
              <a:latin typeface="Helvetica"/>
            </a:endParaRPr>
          </a:p>
        </p:txBody>
      </p:sp>
      <p:sp>
        <p:nvSpPr>
          <p:cNvPr id="17" name="矩形 16"/>
          <p:cNvSpPr/>
          <p:nvPr/>
        </p:nvSpPr>
        <p:spPr>
          <a:xfrm>
            <a:off x="4157120" y="609881"/>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Summary of the text</a:t>
            </a:r>
            <a:endParaRPr lang="en-US" altLang="zh-CN" sz="2400" b="1" dirty="0">
              <a:solidFill>
                <a:schemeClr val="accent6">
                  <a:lumMod val="75000"/>
                </a:schemeClr>
              </a:solidFill>
              <a:latin typeface="Helvetica"/>
            </a:endParaRPr>
          </a:p>
        </p:txBody>
      </p:sp>
      <p:pic>
        <p:nvPicPr>
          <p:cNvPr id="22"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23" name="TextBox 22"/>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6" name="Text Box 50"/>
          <p:cNvSpPr txBox="1">
            <a:spLocks noChangeArrowheads="1"/>
          </p:cNvSpPr>
          <p:nvPr/>
        </p:nvSpPr>
        <p:spPr bwMode="auto">
          <a:xfrm rot="10800000" flipV="1">
            <a:off x="1087585" y="5051775"/>
            <a:ext cx="5831382" cy="795089"/>
          </a:xfrm>
          <a:prstGeom prst="rect">
            <a:avLst/>
          </a:prstGeom>
          <a:noFill/>
          <a:ln w="9525" algn="ctr">
            <a:noFill/>
            <a:miter lim="800000"/>
            <a:headEnd/>
            <a:tailEnd/>
          </a:ln>
        </p:spPr>
        <p:txBody>
          <a:bodyPr wrap="square" lIns="0" tIns="0" rIns="0" bIns="0">
            <a:spAutoFit/>
          </a:bodyPr>
          <a:lstStyle/>
          <a:p>
            <a:pPr>
              <a:lnSpc>
                <a:spcPts val="3100"/>
              </a:lnSpc>
              <a:spcBef>
                <a:spcPct val="50000"/>
              </a:spcBef>
              <a:defRPr/>
            </a:pPr>
            <a:r>
              <a:rPr kumimoji="1" lang="en-US" altLang="zh-CN" sz="2400" dirty="0" smtClean="0">
                <a:solidFill>
                  <a:srgbClr val="0070C0"/>
                </a:solidFill>
                <a:latin typeface="Helvetica"/>
              </a:rPr>
              <a:t>                              ever-flowing river of information and communication</a:t>
            </a:r>
          </a:p>
        </p:txBody>
      </p:sp>
      <p:pic>
        <p:nvPicPr>
          <p:cNvPr id="1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11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16"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p:cNvPicPr>
            <a:picLocks noChangeAspect="1" noChangeArrowheads="1"/>
          </p:cNvPicPr>
          <p:nvPr/>
        </p:nvPicPr>
        <p:blipFill>
          <a:blip r:embed="rId3" cstate="print"/>
          <a:srcRect/>
          <a:stretch>
            <a:fillRect/>
          </a:stretch>
        </p:blipFill>
        <p:spPr bwMode="auto">
          <a:xfrm>
            <a:off x="149993" y="1214422"/>
            <a:ext cx="8994008" cy="5432465"/>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2006457"/>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475604"/>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1241416" y="2006458"/>
            <a:ext cx="5813443" cy="3785652"/>
          </a:xfrm>
          <a:prstGeom prst="rect">
            <a:avLst/>
          </a:prstGeom>
        </p:spPr>
        <p:txBody>
          <a:bodyPr wrap="square">
            <a:spAutoFit/>
          </a:bodyPr>
          <a:lstStyle/>
          <a:p>
            <a:pPr algn="just">
              <a:defRPr/>
            </a:pPr>
            <a:r>
              <a:rPr kumimoji="1" lang="en-US" altLang="zh-CN" sz="2400" dirty="0" smtClean="0">
                <a:latin typeface="Helvetica"/>
              </a:rPr>
              <a:t>For universities, to _________________</a:t>
            </a:r>
          </a:p>
          <a:p>
            <a:pPr algn="just">
              <a:defRPr/>
            </a:pPr>
            <a:r>
              <a:rPr kumimoji="1" lang="en-US" altLang="zh-CN" sz="2400" dirty="0" smtClean="0">
                <a:latin typeface="Helvetica"/>
              </a:rPr>
              <a:t>____________________ and attract students, they are competing with the best Internet services. _______________</a:t>
            </a:r>
          </a:p>
          <a:p>
            <a:pPr algn="just">
              <a:defRPr/>
            </a:pPr>
            <a:r>
              <a:rPr kumimoji="1" lang="en-US" altLang="zh-CN" sz="2400" dirty="0" smtClean="0">
                <a:latin typeface="Helvetica"/>
              </a:rPr>
              <a:t>______________________ laptops and computer sciences, the universities are going to produce a generation of ________________________________, which is indispensable for the future of the world.</a:t>
            </a:r>
            <a:endParaRPr kumimoji="1" lang="zh-CN" altLang="en-US" sz="2400" dirty="0">
              <a:latin typeface="Helvetica"/>
            </a:endParaRPr>
          </a:p>
        </p:txBody>
      </p:sp>
      <p:sp>
        <p:nvSpPr>
          <p:cNvPr id="16" name="Text Box 50"/>
          <p:cNvSpPr txBox="1">
            <a:spLocks noChangeArrowheads="1"/>
          </p:cNvSpPr>
          <p:nvPr/>
        </p:nvSpPr>
        <p:spPr bwMode="auto">
          <a:xfrm rot="10800000" flipV="1">
            <a:off x="1643041" y="2042553"/>
            <a:ext cx="5596227" cy="738664"/>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ea typeface="宋体" pitchFamily="2" charset="-122"/>
              </a:rPr>
              <a:t>                                    maintain their competitive advantage</a:t>
            </a:r>
            <a:endParaRPr kumimoji="1" lang="en-US" altLang="zh-CN" sz="2400" dirty="0">
              <a:solidFill>
                <a:srgbClr val="0070C0"/>
              </a:solidFill>
              <a:latin typeface="Helvetica"/>
              <a:ea typeface="宋体" pitchFamily="2" charset="-122"/>
            </a:endParaRPr>
          </a:p>
        </p:txBody>
      </p:sp>
      <p:sp>
        <p:nvSpPr>
          <p:cNvPr id="18" name="Text Box 50"/>
          <p:cNvSpPr txBox="1">
            <a:spLocks noChangeArrowheads="1"/>
          </p:cNvSpPr>
          <p:nvPr/>
        </p:nvSpPr>
        <p:spPr bwMode="auto">
          <a:xfrm>
            <a:off x="1500166" y="3145426"/>
            <a:ext cx="5554693" cy="738664"/>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FFC000"/>
                </a:solidFill>
                <a:latin typeface="Helvetica"/>
                <a:ea typeface="宋体" pitchFamily="2" charset="-122"/>
              </a:rPr>
              <a:t>                                             </a:t>
            </a:r>
            <a:r>
              <a:rPr kumimoji="1" lang="en-US" altLang="zh-CN" sz="2400" dirty="0" smtClean="0">
                <a:solidFill>
                  <a:srgbClr val="0070C0"/>
                </a:solidFill>
                <a:latin typeface="Helvetica"/>
                <a:ea typeface="宋体" pitchFamily="2" charset="-122"/>
              </a:rPr>
              <a:t>With the widespread application of</a:t>
            </a:r>
            <a:endParaRPr kumimoji="1" lang="en-US" altLang="zh-CN" sz="2400" dirty="0">
              <a:solidFill>
                <a:srgbClr val="0070C0"/>
              </a:solidFill>
              <a:latin typeface="Helvetica"/>
              <a:ea typeface="宋体" pitchFamily="2" charset="-122"/>
            </a:endParaRPr>
          </a:p>
        </p:txBody>
      </p:sp>
      <p:sp>
        <p:nvSpPr>
          <p:cNvPr id="21" name="Text Box 50"/>
          <p:cNvSpPr txBox="1">
            <a:spLocks noChangeArrowheads="1"/>
          </p:cNvSpPr>
          <p:nvPr/>
        </p:nvSpPr>
        <p:spPr bwMode="auto">
          <a:xfrm>
            <a:off x="1348550" y="4622178"/>
            <a:ext cx="5723780" cy="738664"/>
          </a:xfrm>
          <a:prstGeom prst="rect">
            <a:avLst/>
          </a:prstGeom>
          <a:noFill/>
          <a:ln w="9525" algn="ctr">
            <a:noFill/>
            <a:miter lim="800000"/>
            <a:headEnd/>
            <a:tailEnd/>
          </a:ln>
        </p:spPr>
        <p:txBody>
          <a:bodyPr wrap="square" lIns="0" tIns="0" rIns="0" bIns="0">
            <a:spAutoFit/>
          </a:bodyPr>
          <a:lstStyle/>
          <a:p>
            <a:pPr algn="just">
              <a:spcBef>
                <a:spcPct val="50000"/>
              </a:spcBef>
              <a:defRPr/>
            </a:pPr>
            <a:r>
              <a:rPr kumimoji="1" lang="en-US" altLang="zh-CN" sz="2400" dirty="0" smtClean="0">
                <a:solidFill>
                  <a:srgbClr val="0070C0"/>
                </a:solidFill>
                <a:latin typeface="Helvetica"/>
                <a:ea typeface="宋体" pitchFamily="2" charset="-122"/>
              </a:rPr>
              <a:t>problem-solvers and intelligent thinkers</a:t>
            </a:r>
            <a:endParaRPr kumimoji="1" lang="en-US" altLang="zh-CN" sz="2400" dirty="0">
              <a:solidFill>
                <a:srgbClr val="0070C0"/>
              </a:solidFill>
              <a:latin typeface="Helvetica"/>
              <a:ea typeface="宋体" pitchFamily="2" charset="-122"/>
            </a:endParaRPr>
          </a:p>
        </p:txBody>
      </p:sp>
      <p:sp>
        <p:nvSpPr>
          <p:cNvPr id="17" name="矩形 16"/>
          <p:cNvSpPr/>
          <p:nvPr/>
        </p:nvSpPr>
        <p:spPr>
          <a:xfrm>
            <a:off x="4143372" y="609881"/>
            <a:ext cx="3486714" cy="461665"/>
          </a:xfrm>
          <a:prstGeom prst="rect">
            <a:avLst/>
          </a:prstGeom>
        </p:spPr>
        <p:txBody>
          <a:bodyPr wrap="square">
            <a:spAutoFit/>
          </a:bodyPr>
          <a:lstStyle/>
          <a:p>
            <a:pPr eaLnBrk="0" hangingPunct="0">
              <a:defRPr/>
            </a:pPr>
            <a:r>
              <a:rPr lang="en-US" altLang="zh-CN" sz="2400" b="1" dirty="0" smtClean="0">
                <a:solidFill>
                  <a:schemeClr val="accent6">
                    <a:lumMod val="75000"/>
                  </a:schemeClr>
                </a:solidFill>
                <a:latin typeface="Helvetica"/>
              </a:rPr>
              <a:t>Summary of the text</a:t>
            </a:r>
            <a:endParaRPr lang="en-US" altLang="zh-CN" sz="2400" b="1" dirty="0">
              <a:solidFill>
                <a:schemeClr val="accent6">
                  <a:lumMod val="75000"/>
                </a:schemeClr>
              </a:solidFill>
              <a:latin typeface="Helvetica"/>
            </a:endParaRPr>
          </a:p>
        </p:txBody>
      </p:sp>
      <p:pic>
        <p:nvPicPr>
          <p:cNvPr id="26" name="Picture 2"/>
          <p:cNvPicPr>
            <a:picLocks noChangeAspect="1" noChangeArrowheads="1"/>
          </p:cNvPicPr>
          <p:nvPr/>
        </p:nvPicPr>
        <p:blipFill>
          <a:blip r:embed="rId4" cstate="print"/>
          <a:srcRect/>
          <a:stretch>
            <a:fillRect/>
          </a:stretch>
        </p:blipFill>
        <p:spPr bwMode="auto">
          <a:xfrm>
            <a:off x="-3176" y="63484"/>
            <a:ext cx="4071119" cy="1150938"/>
          </a:xfrm>
          <a:prstGeom prst="rect">
            <a:avLst/>
          </a:prstGeom>
          <a:noFill/>
          <a:ln w="9525">
            <a:noFill/>
            <a:miter lim="800000"/>
            <a:headEnd/>
            <a:tailEnd/>
          </a:ln>
        </p:spPr>
      </p:pic>
      <p:sp>
        <p:nvSpPr>
          <p:cNvPr id="27" name="TextBox 26"/>
          <p:cNvSpPr txBox="1"/>
          <p:nvPr/>
        </p:nvSpPr>
        <p:spPr>
          <a:xfrm>
            <a:off x="71406" y="600058"/>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511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aphicFrame>
        <p:nvGraphicFramePr>
          <p:cNvPr id="15" name="表格 14"/>
          <p:cNvGraphicFramePr>
            <a:graphicFrameLocks noGrp="1"/>
          </p:cNvGraphicFramePr>
          <p:nvPr/>
        </p:nvGraphicFramePr>
        <p:xfrm>
          <a:off x="428624" y="1643063"/>
          <a:ext cx="8501093" cy="4306968"/>
        </p:xfrm>
        <a:graphic>
          <a:graphicData uri="http://schemas.openxmlformats.org/drawingml/2006/table">
            <a:tbl>
              <a:tblPr firstRow="1" bandRow="1">
                <a:tableStyleId>{93296810-A885-4BE3-A3E7-6D5BEEA58F35}</a:tableStyleId>
              </a:tblPr>
              <a:tblGrid>
                <a:gridCol w="3151237"/>
                <a:gridCol w="5349856"/>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algn="l"/>
                      <a:r>
                        <a:rPr lang="en-US" altLang="zh-CN" sz="2600" dirty="0" smtClean="0">
                          <a:latin typeface="Helvetica"/>
                        </a:rPr>
                        <a:t>1.</a:t>
                      </a:r>
                      <a:r>
                        <a:rPr lang="en-US" altLang="zh-CN" sz="2600" baseline="0" dirty="0" smtClean="0">
                          <a:latin typeface="Helvetica"/>
                        </a:rPr>
                        <a:t> </a:t>
                      </a:r>
                      <a:r>
                        <a:rPr lang="en-US" altLang="zh-CN" sz="2600" kern="1200" dirty="0" smtClean="0">
                          <a:solidFill>
                            <a:schemeClr val="dk1"/>
                          </a:solidFill>
                          <a:latin typeface="Helvetica"/>
                          <a:ea typeface="+mn-ea"/>
                          <a:cs typeface="+mn-cs"/>
                        </a:rPr>
                        <a:t>access</a:t>
                      </a:r>
                      <a:endParaRPr lang="zh-CN" altLang="en-US" sz="2600" kern="1200" dirty="0">
                        <a:solidFill>
                          <a:schemeClr val="dk1"/>
                        </a:solidFill>
                        <a:latin typeface="Helvetica"/>
                        <a:ea typeface="+mn-ea"/>
                        <a:cs typeface="+mn-cs"/>
                      </a:endParaRPr>
                    </a:p>
                  </a:txBody>
                  <a:tcPr/>
                </a:tc>
                <a:tc>
                  <a:txBody>
                    <a:bodyPr/>
                    <a:lstStyle/>
                    <a:p>
                      <a:pPr marL="0" algn="l" defTabSz="914400" rtl="0" eaLnBrk="1" latinLnBrk="0" hangingPunct="1"/>
                      <a:r>
                        <a:rPr lang="zh-CN" altLang="en-US" sz="2400" b="0" kern="1200" dirty="0" smtClean="0">
                          <a:solidFill>
                            <a:schemeClr val="dk1"/>
                          </a:solidFill>
                          <a:latin typeface="华文楷体" pitchFamily="2" charset="-122"/>
                          <a:ea typeface="华文楷体" pitchFamily="2" charset="-122"/>
                          <a:cs typeface="+mn-cs"/>
                        </a:rPr>
                        <a:t>享用权；享用机会</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marL="0" algn="l" defTabSz="914400" rtl="0" eaLnBrk="1" latinLnBrk="0" hangingPunct="1">
                        <a:spcAft>
                          <a:spcPts val="0"/>
                        </a:spcAft>
                      </a:pPr>
                      <a:r>
                        <a:rPr lang="en-US" altLang="en-US" sz="2600" kern="1200" dirty="0" smtClean="0">
                          <a:solidFill>
                            <a:schemeClr val="dk1"/>
                          </a:solidFill>
                          <a:latin typeface="Helvetica"/>
                          <a:ea typeface="+mn-ea"/>
                          <a:cs typeface="+mn-cs"/>
                        </a:rPr>
                        <a:t>2. take the lead</a:t>
                      </a:r>
                      <a:endParaRPr lang="zh-CN" altLang="en-US" sz="2600" kern="1200" dirty="0" smtClean="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smtClean="0">
                          <a:solidFill>
                            <a:schemeClr val="dk1"/>
                          </a:solidFill>
                          <a:latin typeface="华文楷体" pitchFamily="2" charset="-122"/>
                          <a:ea typeface="华文楷体" pitchFamily="2" charset="-122"/>
                          <a:cs typeface="+mn-cs"/>
                        </a:rPr>
                        <a:t>树立榜样；带头</a:t>
                      </a:r>
                    </a:p>
                  </a:txBody>
                  <a:tcPr marL="68580" marR="68580" marT="0" marB="0"/>
                </a:tc>
              </a:tr>
              <a:tr h="433348">
                <a:tc>
                  <a:txBody>
                    <a:bodyPr/>
                    <a:lstStyle/>
                    <a:p>
                      <a:pPr marL="0" algn="l" defTabSz="914400" rtl="0" eaLnBrk="1" latinLnBrk="0" hangingPunct="1">
                        <a:spcAft>
                          <a:spcPts val="0"/>
                        </a:spcAft>
                      </a:pPr>
                      <a:r>
                        <a:rPr lang="en-US" altLang="en-US" sz="2600" kern="1200" dirty="0" smtClean="0">
                          <a:solidFill>
                            <a:schemeClr val="dk1"/>
                          </a:solidFill>
                          <a:latin typeface="Helvetica"/>
                          <a:ea typeface="+mn-ea"/>
                          <a:cs typeface="+mn-cs"/>
                        </a:rPr>
                        <a:t>3. account for</a:t>
                      </a:r>
                      <a:endParaRPr lang="zh-CN" altLang="en-US" sz="2600" kern="1200" dirty="0" smtClean="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smtClean="0">
                          <a:solidFill>
                            <a:schemeClr val="dk1"/>
                          </a:solidFill>
                          <a:latin typeface="华文楷体" pitchFamily="2" charset="-122"/>
                          <a:ea typeface="华文楷体" pitchFamily="2" charset="-122"/>
                          <a:cs typeface="+mn-cs"/>
                        </a:rPr>
                        <a:t>是</a:t>
                      </a:r>
                      <a:r>
                        <a:rPr lang="en-US" altLang="en-US"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的原因；引起；解释；说明</a:t>
                      </a:r>
                    </a:p>
                  </a:txBody>
                  <a:tcPr marL="68580" marR="68580" marT="0" marB="0"/>
                </a:tc>
              </a:tr>
              <a:tr h="433348">
                <a:tc>
                  <a:txBody>
                    <a:bodyPr/>
                    <a:lstStyle/>
                    <a:p>
                      <a:pPr marL="0" algn="l" defTabSz="914400" rtl="0" eaLnBrk="1" latinLnBrk="0" hangingPunct="1">
                        <a:spcAft>
                          <a:spcPts val="0"/>
                        </a:spcAft>
                      </a:pPr>
                      <a:r>
                        <a:rPr lang="en-US" altLang="en-US" sz="2600" kern="1200" dirty="0" smtClean="0">
                          <a:solidFill>
                            <a:schemeClr val="dk1"/>
                          </a:solidFill>
                          <a:latin typeface="Helvetica"/>
                          <a:ea typeface="+mn-ea"/>
                          <a:cs typeface="+mn-cs"/>
                        </a:rPr>
                        <a:t>4. inferior</a:t>
                      </a:r>
                      <a:endParaRPr lang="zh-CN" altLang="en-US" sz="2600" kern="1200" dirty="0" smtClean="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smtClean="0">
                          <a:solidFill>
                            <a:schemeClr val="dk1"/>
                          </a:solidFill>
                          <a:latin typeface="华文楷体" pitchFamily="2" charset="-122"/>
                          <a:ea typeface="华文楷体" pitchFamily="2" charset="-122"/>
                          <a:cs typeface="+mn-cs"/>
                        </a:rPr>
                        <a:t>差的；次的</a:t>
                      </a:r>
                    </a:p>
                  </a:txBody>
                  <a:tcPr marL="68580" marR="68580" marT="0" marB="0"/>
                </a:tc>
              </a:tr>
              <a:tr h="433348">
                <a:tc>
                  <a:txBody>
                    <a:bodyPr/>
                    <a:lstStyle/>
                    <a:p>
                      <a:pPr marL="0" algn="l" defTabSz="914400" rtl="0" eaLnBrk="1" latinLnBrk="0" hangingPunct="1">
                        <a:spcAft>
                          <a:spcPts val="0"/>
                        </a:spcAft>
                      </a:pPr>
                      <a:r>
                        <a:rPr lang="en-US" altLang="en-US" sz="2600" kern="1200" dirty="0" smtClean="0">
                          <a:solidFill>
                            <a:schemeClr val="dk1"/>
                          </a:solidFill>
                          <a:latin typeface="Helvetica"/>
                          <a:ea typeface="+mn-ea"/>
                          <a:cs typeface="+mn-cs"/>
                        </a:rPr>
                        <a:t>5. focus on</a:t>
                      </a:r>
                      <a:endParaRPr lang="zh-CN" altLang="en-US" sz="2600" kern="1200" dirty="0" smtClean="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smtClean="0">
                          <a:solidFill>
                            <a:schemeClr val="dk1"/>
                          </a:solidFill>
                          <a:latin typeface="华文楷体" pitchFamily="2" charset="-122"/>
                          <a:ea typeface="华文楷体" pitchFamily="2" charset="-122"/>
                          <a:cs typeface="+mn-cs"/>
                        </a:rPr>
                        <a:t>（把</a:t>
                      </a:r>
                      <a:r>
                        <a:rPr lang="en-US" altLang="en-US"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）集中（于）</a:t>
                      </a:r>
                    </a:p>
                  </a:txBody>
                  <a:tcPr marL="68580" marR="68580" marT="0" marB="0"/>
                </a:tc>
              </a:tr>
              <a:tr h="433348">
                <a:tc>
                  <a:txBody>
                    <a:bodyPr/>
                    <a:lstStyle/>
                    <a:p>
                      <a:pPr marL="0" algn="l" defTabSz="914400" rtl="0" eaLnBrk="1" latinLnBrk="0" hangingPunct="1">
                        <a:spcAft>
                          <a:spcPts val="0"/>
                        </a:spcAft>
                      </a:pPr>
                      <a:r>
                        <a:rPr lang="en-US" altLang="en-US" sz="2600" kern="1200" dirty="0" smtClean="0">
                          <a:solidFill>
                            <a:schemeClr val="dk1"/>
                          </a:solidFill>
                          <a:latin typeface="Helvetica"/>
                          <a:ea typeface="+mn-ea"/>
                          <a:cs typeface="+mn-cs"/>
                        </a:rPr>
                        <a:t>6. keep up with</a:t>
                      </a:r>
                      <a:endParaRPr lang="zh-CN" altLang="en-US" sz="2600" kern="1200" dirty="0" smtClean="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smtClean="0">
                          <a:solidFill>
                            <a:schemeClr val="dk1"/>
                          </a:solidFill>
                          <a:latin typeface="华文楷体" pitchFamily="2" charset="-122"/>
                          <a:ea typeface="华文楷体" pitchFamily="2" charset="-122"/>
                          <a:cs typeface="+mn-cs"/>
                        </a:rPr>
                        <a:t>①跟上；保持同步；</a:t>
                      </a:r>
                      <a:endParaRPr lang="en-US" altLang="zh-CN" sz="2400" b="0" kern="1200" dirty="0" smtClean="0">
                        <a:solidFill>
                          <a:schemeClr val="dk1"/>
                        </a:solidFill>
                        <a:latin typeface="华文楷体" pitchFamily="2" charset="-122"/>
                        <a:ea typeface="华文楷体" pitchFamily="2" charset="-122"/>
                        <a:cs typeface="+mn-cs"/>
                      </a:endParaRPr>
                    </a:p>
                    <a:p>
                      <a:pPr marL="0" algn="l" defTabSz="914400" rtl="0" eaLnBrk="1" latinLnBrk="0" hangingPunct="1">
                        <a:spcAft>
                          <a:spcPts val="0"/>
                        </a:spcAft>
                      </a:pPr>
                      <a:r>
                        <a:rPr lang="zh-CN" altLang="en-US" sz="2400" b="0" kern="1200" dirty="0" smtClean="0">
                          <a:solidFill>
                            <a:schemeClr val="dk1"/>
                          </a:solidFill>
                          <a:latin typeface="华文楷体" pitchFamily="2" charset="-122"/>
                          <a:ea typeface="华文楷体" pitchFamily="2" charset="-122"/>
                          <a:cs typeface="+mn-cs"/>
                        </a:rPr>
                        <a:t>②和（朋友）保持联系</a:t>
                      </a:r>
                    </a:p>
                  </a:txBody>
                  <a:tcPr marL="68580" marR="68580" marT="0" marB="0"/>
                </a:tc>
              </a:tr>
              <a:tr h="433348">
                <a:tc>
                  <a:txBody>
                    <a:bodyPr/>
                    <a:lstStyle/>
                    <a:p>
                      <a:pPr marL="0" algn="l" defTabSz="914400" rtl="0" eaLnBrk="1" latinLnBrk="0" hangingPunct="1">
                        <a:spcAft>
                          <a:spcPts val="0"/>
                        </a:spcAft>
                      </a:pPr>
                      <a:r>
                        <a:rPr lang="en-US" altLang="en-US" sz="2600" kern="1200" dirty="0" smtClean="0">
                          <a:solidFill>
                            <a:schemeClr val="dk1"/>
                          </a:solidFill>
                          <a:latin typeface="Helvetica"/>
                          <a:ea typeface="+mn-ea"/>
                          <a:cs typeface="+mn-cs"/>
                        </a:rPr>
                        <a:t>7. stand out</a:t>
                      </a:r>
                      <a:endParaRPr lang="zh-CN" altLang="en-US" sz="2600" kern="1200" dirty="0" smtClean="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smtClean="0">
                          <a:solidFill>
                            <a:schemeClr val="dk1"/>
                          </a:solidFill>
                          <a:latin typeface="华文楷体" pitchFamily="2" charset="-122"/>
                          <a:ea typeface="华文楷体" pitchFamily="2" charset="-122"/>
                          <a:cs typeface="+mn-cs"/>
                        </a:rPr>
                        <a:t>①出色；②显眼；突出</a:t>
                      </a:r>
                    </a:p>
                  </a:txBody>
                  <a:tcPr marL="68580" marR="68580" marT="0" marB="0"/>
                </a:tc>
              </a:tr>
              <a:tr h="433348">
                <a:tc>
                  <a:txBody>
                    <a:bodyPr/>
                    <a:lstStyle/>
                    <a:p>
                      <a:pPr marL="0" algn="l" defTabSz="914400" rtl="0" eaLnBrk="1" latinLnBrk="0" hangingPunct="1">
                        <a:spcAft>
                          <a:spcPts val="0"/>
                        </a:spcAft>
                      </a:pPr>
                      <a:r>
                        <a:rPr lang="en-US" altLang="en-US" sz="2600" kern="1200" dirty="0" smtClean="0">
                          <a:solidFill>
                            <a:schemeClr val="dk1"/>
                          </a:solidFill>
                          <a:latin typeface="Helvetica"/>
                          <a:ea typeface="+mn-ea"/>
                          <a:cs typeface="+mn-cs"/>
                        </a:rPr>
                        <a:t>8. replace with</a:t>
                      </a:r>
                      <a:endParaRPr lang="zh-CN" altLang="en-US" sz="2600" kern="1200" dirty="0" smtClean="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smtClean="0">
                          <a:solidFill>
                            <a:schemeClr val="dk1"/>
                          </a:solidFill>
                          <a:latin typeface="华文楷体" pitchFamily="2" charset="-122"/>
                          <a:ea typeface="华文楷体" pitchFamily="2" charset="-122"/>
                          <a:cs typeface="+mn-cs"/>
                        </a:rPr>
                        <a:t>用</a:t>
                      </a:r>
                      <a:r>
                        <a:rPr lang="en-US" altLang="en-US"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替换；以</a:t>
                      </a:r>
                      <a:r>
                        <a:rPr lang="en-US" altLang="en-US"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接替</a:t>
                      </a:r>
                    </a:p>
                  </a:txBody>
                  <a:tcPr marL="68580" marR="68580" marT="0" marB="0"/>
                </a:tc>
              </a:tr>
            </a:tbl>
          </a:graphicData>
        </a:graphic>
      </p:graphicFrame>
      <p:pic>
        <p:nvPicPr>
          <p:cNvPr id="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39602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pic>
        <p:nvPicPr>
          <p:cNvPr id="8197" name="Picture 5"/>
          <p:cNvPicPr>
            <a:picLocks noChangeAspect="1" noChangeArrowheads="1"/>
          </p:cNvPicPr>
          <p:nvPr/>
        </p:nvPicPr>
        <p:blipFill>
          <a:blip r:embed="rId4"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16000" y="1436359"/>
            <a:ext cx="2763838"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享用权；享用机会</a:t>
            </a:r>
          </a:p>
        </p:txBody>
      </p:sp>
      <p:sp>
        <p:nvSpPr>
          <p:cNvPr id="13" name="文本框 5"/>
          <p:cNvSpPr txBox="1"/>
          <p:nvPr/>
        </p:nvSpPr>
        <p:spPr>
          <a:xfrm>
            <a:off x="952452" y="4362451"/>
            <a:ext cx="5616000"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chemeClr val="accent4">
                    <a:lumMod val="10000"/>
                  </a:schemeClr>
                </a:solidFill>
                <a:latin typeface="Helvetica" pitchFamily="34" charset="0"/>
                <a:ea typeface="+mn-ea"/>
              </a:rPr>
              <a:t>(</a:t>
            </a:r>
            <a:r>
              <a:rPr kumimoji="1" lang="en-US" altLang="zh-CN" sz="2400" dirty="0" smtClean="0">
                <a:solidFill>
                  <a:schemeClr val="accent4">
                    <a:lumMod val="10000"/>
                  </a:schemeClr>
                </a:solidFill>
              </a:rPr>
              <a:t>access to /up-to-date/essential/research </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14" name="TextBox 8"/>
          <p:cNvSpPr txBox="1">
            <a:spLocks noChangeArrowheads="1"/>
          </p:cNvSpPr>
          <p:nvPr/>
        </p:nvSpPr>
        <p:spPr bwMode="auto">
          <a:xfrm>
            <a:off x="1081084" y="4786322"/>
            <a:ext cx="7088425" cy="978729"/>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b="1" i="1" dirty="0" smtClean="0">
                <a:solidFill>
                  <a:srgbClr val="FF6600"/>
                </a:solidFill>
                <a:latin typeface="Helvetica"/>
              </a:rPr>
              <a:t>Access to </a:t>
            </a:r>
            <a:r>
              <a:rPr kumimoji="1" lang="en-US" altLang="zh-CN" sz="2400" dirty="0" smtClean="0">
                <a:latin typeface="Helvetica"/>
              </a:rPr>
              <a:t>up-to-date information is essential to our research.</a:t>
            </a:r>
            <a:endParaRPr kumimoji="1" lang="en-US" altLang="zh-CN" sz="2400" dirty="0">
              <a:latin typeface="Helvetica"/>
            </a:endParaRPr>
          </a:p>
        </p:txBody>
      </p:sp>
      <p:sp>
        <p:nvSpPr>
          <p:cNvPr id="16" name="TextBox 15"/>
          <p:cNvSpPr txBox="1"/>
          <p:nvPr/>
        </p:nvSpPr>
        <p:spPr>
          <a:xfrm>
            <a:off x="6072231" y="1357298"/>
            <a:ext cx="2071669" cy="492443"/>
          </a:xfrm>
          <a:prstGeom prst="rect">
            <a:avLst/>
          </a:prstGeom>
          <a:noFill/>
        </p:spPr>
        <p:txBody>
          <a:bodyPr wrap="square">
            <a:spAutoFit/>
          </a:bodyPr>
          <a:lstStyle/>
          <a:p>
            <a:pPr fontAlgn="auto">
              <a:spcBef>
                <a:spcPct val="50000"/>
              </a:spcBef>
              <a:spcAft>
                <a:spcPts val="0"/>
              </a:spcAft>
              <a:defRPr/>
            </a:pPr>
            <a:r>
              <a:rPr lang="en-US" altLang="zh-CN" sz="2600" b="1" dirty="0" smtClean="0">
                <a:latin typeface="Helvetica"/>
              </a:rPr>
              <a:t>access</a:t>
            </a:r>
          </a:p>
        </p:txBody>
      </p:sp>
      <p:sp>
        <p:nvSpPr>
          <p:cNvPr id="2" name="TextBox 1"/>
          <p:cNvSpPr txBox="1"/>
          <p:nvPr/>
        </p:nvSpPr>
        <p:spPr>
          <a:xfrm>
            <a:off x="4135446" y="1717675"/>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932" y="2643182"/>
            <a:ext cx="1826680"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00098" y="3214686"/>
            <a:ext cx="6429422"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利用最新信息对我们的研究至关重要。</a:t>
            </a:r>
            <a:endParaRPr lang="zh-CN" altLang="en-US" sz="2400" dirty="0">
              <a:latin typeface="华文行楷" pitchFamily="2" charset="-122"/>
              <a:ea typeface="华文行楷" pitchFamily="2" charset="-122"/>
            </a:endParaRPr>
          </a:p>
        </p:txBody>
      </p:sp>
      <p:sp>
        <p:nvSpPr>
          <p:cNvPr id="25" name="TextBox 24"/>
          <p:cNvSpPr txBox="1"/>
          <p:nvPr/>
        </p:nvSpPr>
        <p:spPr>
          <a:xfrm>
            <a:off x="928662" y="3900490"/>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 name="TextBox 16"/>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3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928662" y="1446053"/>
            <a:ext cx="3159151"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树立榜样，带头</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571604" y="4467533"/>
            <a:ext cx="6300788"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take the lead </a:t>
            </a:r>
            <a:r>
              <a:rPr lang="en-US" altLang="zh-CN" sz="2400" dirty="0"/>
              <a:t>/ </a:t>
            </a:r>
            <a:r>
              <a:rPr lang="en-US" altLang="zh-CN" sz="2400" dirty="0" smtClean="0"/>
              <a:t>deeply trusted/ the masses</a:t>
            </a:r>
            <a:r>
              <a:rPr kumimoji="1" lang="en-US" altLang="zh-CN" sz="2400" dirty="0" smtClean="0">
                <a:solidFill>
                  <a:srgbClr val="0D0A10"/>
                </a:solidFill>
                <a:latin typeface="Helvetica"/>
              </a:rPr>
              <a:t>)</a:t>
            </a:r>
          </a:p>
        </p:txBody>
      </p:sp>
      <p:sp>
        <p:nvSpPr>
          <p:cNvPr id="14" name="TextBox 8"/>
          <p:cNvSpPr txBox="1">
            <a:spLocks noChangeArrowheads="1"/>
          </p:cNvSpPr>
          <p:nvPr/>
        </p:nvSpPr>
        <p:spPr bwMode="auto">
          <a:xfrm>
            <a:off x="1571604" y="4929198"/>
            <a:ext cx="6300788" cy="1200329"/>
          </a:xfrm>
          <a:prstGeom prst="rect">
            <a:avLst/>
          </a:prstGeom>
          <a:noFill/>
          <a:ln w="9525">
            <a:noFill/>
            <a:miter lim="800000"/>
            <a:headEnd/>
            <a:tailEnd/>
          </a:ln>
        </p:spPr>
        <p:txBody>
          <a:bodyPr>
            <a:spAutoFit/>
          </a:bodyPr>
          <a:lstStyle/>
          <a:p>
            <a:pPr algn="just">
              <a:spcBef>
                <a:spcPct val="50000"/>
              </a:spcBef>
            </a:pPr>
            <a:r>
              <a:rPr kumimoji="1" lang="en-US" altLang="zh-CN" sz="2400" dirty="0" smtClean="0">
                <a:latin typeface="Helvetica"/>
              </a:rPr>
              <a:t>The chairman always </a:t>
            </a:r>
            <a:r>
              <a:rPr kumimoji="1" lang="en-US" altLang="zh-CN" sz="2400" b="1" i="1" dirty="0" smtClean="0">
                <a:solidFill>
                  <a:srgbClr val="FF6600"/>
                </a:solidFill>
                <a:latin typeface="Helvetica"/>
              </a:rPr>
              <a:t>takes the lead </a:t>
            </a:r>
            <a:r>
              <a:rPr kumimoji="1" lang="en-US" altLang="zh-CN" sz="2400" dirty="0" smtClean="0">
                <a:latin typeface="Helvetica"/>
              </a:rPr>
              <a:t>in everything and is deeply trusted by the masses.</a:t>
            </a:r>
            <a:endParaRPr kumimoji="1" lang="en-US" altLang="zh-CN" sz="2400" dirty="0">
              <a:latin typeface="Helvetica"/>
            </a:endParaRPr>
          </a:p>
        </p:txBody>
      </p:sp>
      <p:sp>
        <p:nvSpPr>
          <p:cNvPr id="16" name="TextBox 15"/>
          <p:cNvSpPr txBox="1">
            <a:spLocks noChangeArrowheads="1"/>
          </p:cNvSpPr>
          <p:nvPr/>
        </p:nvSpPr>
        <p:spPr bwMode="auto">
          <a:xfrm>
            <a:off x="5751561" y="1446053"/>
            <a:ext cx="2749529" cy="492443"/>
          </a:xfrm>
          <a:prstGeom prst="rect">
            <a:avLst/>
          </a:prstGeom>
          <a:noFill/>
          <a:ln w="9525" algn="ctr">
            <a:noFill/>
            <a:miter lim="800000"/>
            <a:headEnd/>
            <a:tailEnd/>
          </a:ln>
        </p:spPr>
        <p:txBody>
          <a:bodyPr wrap="square">
            <a:spAutoFit/>
          </a:bodyPr>
          <a:lstStyle/>
          <a:p>
            <a:r>
              <a:rPr lang="en-US" altLang="zh-CN" sz="2600" b="1" dirty="0" smtClean="0">
                <a:latin typeface="Helvetica"/>
              </a:rPr>
              <a:t>take the lead</a:t>
            </a:r>
          </a:p>
        </p:txBody>
      </p:sp>
      <p:sp>
        <p:nvSpPr>
          <p:cNvPr id="2" name="TextBox 1"/>
          <p:cNvSpPr txBox="1"/>
          <p:nvPr/>
        </p:nvSpPr>
        <p:spPr>
          <a:xfrm>
            <a:off x="3778256"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71604" y="3324525"/>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主席做事总是一马当先，深受广大群众信任。</a:t>
            </a:r>
            <a:endParaRPr lang="zh-CN" altLang="en-US" sz="2400" dirty="0">
              <a:latin typeface="华文行楷" pitchFamily="2" charset="-122"/>
              <a:ea typeface="华文行楷" pitchFamily="2" charset="-122"/>
            </a:endParaRPr>
          </a:p>
        </p:txBody>
      </p:sp>
      <p:sp>
        <p:nvSpPr>
          <p:cNvPr id="25" name="TextBox 24"/>
          <p:cNvSpPr txBox="1"/>
          <p:nvPr/>
        </p:nvSpPr>
        <p:spPr>
          <a:xfrm>
            <a:off x="1476375" y="393668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324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665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642910" y="2274888"/>
            <a:ext cx="8081990" cy="4521200"/>
          </a:xfrm>
          <a:prstGeom prst="rect">
            <a:avLst/>
          </a:prstGeom>
          <a:noFill/>
          <a:ln w="9525">
            <a:noFill/>
            <a:miter lim="800000"/>
            <a:headEnd/>
            <a:tailEnd/>
          </a:ln>
        </p:spPr>
      </p:pic>
      <p:sp>
        <p:nvSpPr>
          <p:cNvPr id="8" name="TextBox 7"/>
          <p:cNvSpPr txBox="1">
            <a:spLocks noChangeArrowheads="1"/>
          </p:cNvSpPr>
          <p:nvPr/>
        </p:nvSpPr>
        <p:spPr bwMode="auto">
          <a:xfrm>
            <a:off x="857224" y="1500174"/>
            <a:ext cx="2968628"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解释，说明，引起</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105089" y="4324657"/>
            <a:ext cx="7110249"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try to/ find out/account for/ disappearance</a:t>
            </a:r>
            <a:r>
              <a:rPr kumimoji="1" lang="en-US" altLang="zh-CN" sz="2400" dirty="0" smtClean="0">
                <a:solidFill>
                  <a:srgbClr val="0D0A10"/>
                </a:solidFill>
                <a:latin typeface="Helvetica"/>
              </a:rPr>
              <a:t>)</a:t>
            </a:r>
            <a:endParaRPr lang="en-US" altLang="zh-CN" sz="2400" dirty="0">
              <a:solidFill>
                <a:srgbClr val="984807"/>
              </a:solidFill>
            </a:endParaRPr>
          </a:p>
        </p:txBody>
      </p:sp>
      <p:sp>
        <p:nvSpPr>
          <p:cNvPr id="14" name="TextBox 8"/>
          <p:cNvSpPr txBox="1">
            <a:spLocks noChangeArrowheads="1"/>
          </p:cNvSpPr>
          <p:nvPr/>
        </p:nvSpPr>
        <p:spPr bwMode="auto">
          <a:xfrm>
            <a:off x="1285852" y="4857760"/>
            <a:ext cx="6715172" cy="1200329"/>
          </a:xfrm>
          <a:prstGeom prst="rect">
            <a:avLst/>
          </a:prstGeom>
          <a:noFill/>
          <a:ln w="9525">
            <a:noFill/>
            <a:miter lim="800000"/>
            <a:headEnd/>
            <a:tailEnd/>
          </a:ln>
        </p:spPr>
        <p:txBody>
          <a:bodyPr wrap="square">
            <a:spAutoFit/>
          </a:bodyPr>
          <a:lstStyle/>
          <a:p>
            <a:pPr algn="just">
              <a:spcBef>
                <a:spcPct val="50000"/>
              </a:spcBef>
            </a:pPr>
            <a:r>
              <a:rPr kumimoji="1" lang="en-US" altLang="zh-CN" sz="2400" dirty="0" smtClean="0">
                <a:latin typeface="Helvetica"/>
              </a:rPr>
              <a:t>Many countries are trying to find out what </a:t>
            </a:r>
            <a:r>
              <a:rPr kumimoji="1" lang="en-US" altLang="zh-CN" sz="2400" b="1" i="1" dirty="0" smtClean="0">
                <a:solidFill>
                  <a:srgbClr val="FF6600"/>
                </a:solidFill>
                <a:latin typeface="Helvetica"/>
              </a:rPr>
              <a:t>accounts for </a:t>
            </a:r>
            <a:r>
              <a:rPr kumimoji="1" lang="en-US" altLang="zh-CN" sz="2400" dirty="0" smtClean="0">
                <a:latin typeface="Helvetica"/>
              </a:rPr>
              <a:t>the disappearance of MH370 airplane.</a:t>
            </a:r>
            <a:endParaRPr kumimoji="1" lang="en-US" altLang="zh-CN" sz="2400" dirty="0">
              <a:latin typeface="Helvetica"/>
            </a:endParaRPr>
          </a:p>
        </p:txBody>
      </p:sp>
      <p:sp>
        <p:nvSpPr>
          <p:cNvPr id="16" name="TextBox 15"/>
          <p:cNvSpPr txBox="1">
            <a:spLocks noChangeArrowheads="1"/>
          </p:cNvSpPr>
          <p:nvPr/>
        </p:nvSpPr>
        <p:spPr bwMode="auto">
          <a:xfrm>
            <a:off x="5357818" y="1428736"/>
            <a:ext cx="2973388"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account for</a:t>
            </a:r>
          </a:p>
        </p:txBody>
      </p:sp>
      <p:sp>
        <p:nvSpPr>
          <p:cNvPr id="2" name="TextBox 1"/>
          <p:cNvSpPr txBox="1"/>
          <p:nvPr/>
        </p:nvSpPr>
        <p:spPr>
          <a:xfrm>
            <a:off x="3921132"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14"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14" y="3253087"/>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很多国家都在尽力弄清楚</a:t>
            </a:r>
            <a:r>
              <a:rPr lang="en-US" sz="2400" dirty="0" smtClean="0">
                <a:latin typeface="Arial" pitchFamily="34" charset="0"/>
                <a:ea typeface="Gungsuh" pitchFamily="18" charset="-127"/>
                <a:cs typeface="Arial" pitchFamily="34" charset="0"/>
              </a:rPr>
              <a:t>MH370</a:t>
            </a:r>
            <a:r>
              <a:rPr lang="zh-CN" altLang="en-US" sz="2400" dirty="0" smtClean="0">
                <a:latin typeface="华文行楷" pitchFamily="2" charset="-122"/>
                <a:ea typeface="华文行楷" pitchFamily="2" charset="-122"/>
              </a:rPr>
              <a:t>失踪的原因。</a:t>
            </a:r>
            <a:endParaRPr lang="zh-CN" altLang="en-US" sz="2400" dirty="0">
              <a:latin typeface="华文行楷" pitchFamily="2" charset="-122"/>
              <a:ea typeface="华文行楷" pitchFamily="2" charset="-122"/>
            </a:endParaRPr>
          </a:p>
        </p:txBody>
      </p:sp>
      <p:sp>
        <p:nvSpPr>
          <p:cNvPr id="25" name="TextBox 24"/>
          <p:cNvSpPr txBox="1"/>
          <p:nvPr/>
        </p:nvSpPr>
        <p:spPr>
          <a:xfrm>
            <a:off x="1214414" y="379381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4268"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659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1584323" y="1571612"/>
            <a:ext cx="2630487" cy="461665"/>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pitchFamily="2" charset="-122"/>
                <a:ea typeface="华文楷体" pitchFamily="2" charset="-122"/>
              </a:rPr>
              <a:t>差的，次的</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512885" y="4286256"/>
            <a:ext cx="3987809"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stupid/ inferior/ intelligence)</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4955457"/>
            <a:ext cx="6286544" cy="830997"/>
          </a:xfrm>
          <a:prstGeom prst="rect">
            <a:avLst/>
          </a:prstGeom>
          <a:noFill/>
          <a:ln w="9525">
            <a:noFill/>
            <a:miter lim="800000"/>
            <a:headEnd/>
            <a:tailEnd/>
          </a:ln>
        </p:spPr>
        <p:txBody>
          <a:bodyPr wrap="square">
            <a:spAutoFit/>
          </a:bodyPr>
          <a:lstStyle/>
          <a:p>
            <a:pPr algn="just">
              <a:spcBef>
                <a:spcPct val="50000"/>
              </a:spcBef>
            </a:pPr>
            <a:r>
              <a:rPr kumimoji="1" lang="en-US" altLang="zh-CN" sz="2400" dirty="0" smtClean="0">
                <a:latin typeface="Helvetica"/>
              </a:rPr>
              <a:t>It is stupid to think that women are </a:t>
            </a:r>
            <a:r>
              <a:rPr kumimoji="1" lang="en-US" altLang="zh-CN" sz="2400" b="1" i="1" dirty="0" smtClean="0">
                <a:solidFill>
                  <a:srgbClr val="FF6600"/>
                </a:solidFill>
                <a:latin typeface="Helvetica"/>
              </a:rPr>
              <a:t>inferior</a:t>
            </a:r>
            <a:r>
              <a:rPr kumimoji="1" lang="en-US" altLang="zh-CN" sz="2400" dirty="0" smtClean="0">
                <a:latin typeface="Helvetica"/>
              </a:rPr>
              <a:t> in intelligence to men.</a:t>
            </a:r>
            <a:endParaRPr kumimoji="1" lang="en-US" altLang="zh-CN" sz="2400" dirty="0">
              <a:latin typeface="Helvetica"/>
            </a:endParaRPr>
          </a:p>
        </p:txBody>
      </p:sp>
      <p:sp>
        <p:nvSpPr>
          <p:cNvPr id="16" name="TextBox 15"/>
          <p:cNvSpPr txBox="1">
            <a:spLocks noChangeArrowheads="1"/>
          </p:cNvSpPr>
          <p:nvPr/>
        </p:nvSpPr>
        <p:spPr bwMode="auto">
          <a:xfrm>
            <a:off x="5286380" y="1507797"/>
            <a:ext cx="2973388"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inferior</a:t>
            </a:r>
            <a:endParaRPr lang="en-US" altLang="zh-CN" sz="2600" b="1" dirty="0">
              <a:latin typeface="Helvetica"/>
            </a:endParaRPr>
          </a:p>
        </p:txBody>
      </p:sp>
      <p:sp>
        <p:nvSpPr>
          <p:cNvPr id="2" name="TextBox 1"/>
          <p:cNvSpPr txBox="1"/>
          <p:nvPr/>
        </p:nvSpPr>
        <p:spPr>
          <a:xfrm>
            <a:off x="4064008"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619250" y="3231063"/>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认为女性的智力低于男性的想法是愚蠢的。</a:t>
            </a:r>
            <a:endParaRPr lang="en-US" altLang="zh-CN" sz="2400" dirty="0">
              <a:latin typeface="华文行楷" pitchFamily="2" charset="-122"/>
              <a:ea typeface="华文行楷" pitchFamily="2" charset="-122"/>
            </a:endParaRPr>
          </a:p>
        </p:txBody>
      </p:sp>
      <p:sp>
        <p:nvSpPr>
          <p:cNvPr id="25" name="TextBox 24"/>
          <p:cNvSpPr txBox="1"/>
          <p:nvPr/>
        </p:nvSpPr>
        <p:spPr>
          <a:xfrm>
            <a:off x="1493827" y="371475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5292"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561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357158" y="1538575"/>
            <a:ext cx="3459160" cy="461665"/>
          </a:xfrm>
          <a:prstGeom prst="rect">
            <a:avLst/>
          </a:prstGeom>
          <a:noFill/>
          <a:ln w="9525">
            <a:noFill/>
            <a:miter lim="800000"/>
            <a:headEnd/>
            <a:tailEnd/>
          </a:ln>
        </p:spPr>
        <p:txBody>
          <a:bodyPr wrap="square">
            <a:spAutoFit/>
          </a:bodyPr>
          <a:lstStyle/>
          <a:p>
            <a:r>
              <a:rPr kumimoji="1" lang="zh-CN" altLang="en-US" sz="2400" b="1" dirty="0" smtClean="0">
                <a:solidFill>
                  <a:srgbClr val="0D0A10"/>
                </a:solidFill>
                <a:latin typeface="华文楷体"/>
                <a:ea typeface="华文楷体"/>
                <a:cs typeface="华文楷体"/>
              </a:rPr>
              <a:t>（把</a:t>
            </a:r>
            <a:r>
              <a:rPr lang="en-US" altLang="en-US" sz="2400" b="1" dirty="0" smtClean="0">
                <a:solidFill>
                  <a:schemeClr val="dk1"/>
                </a:solidFill>
                <a:latin typeface="华文楷体" pitchFamily="2" charset="-122"/>
                <a:ea typeface="华文楷体" pitchFamily="2" charset="-122"/>
              </a:rPr>
              <a:t>…… </a:t>
            </a:r>
            <a:r>
              <a:rPr kumimoji="1" lang="zh-CN" altLang="en-US" sz="2400" b="1" dirty="0" smtClean="0">
                <a:solidFill>
                  <a:srgbClr val="0D0A10"/>
                </a:solidFill>
                <a:latin typeface="华文楷体"/>
                <a:ea typeface="华文楷体"/>
                <a:cs typeface="华文楷体"/>
              </a:rPr>
              <a:t>）集中（于）</a:t>
            </a:r>
            <a:endParaRPr kumimoji="1" lang="en-US" altLang="zh-CN" sz="2400" b="1" dirty="0">
              <a:solidFill>
                <a:srgbClr val="0D0A10"/>
              </a:solidFill>
              <a:latin typeface="华文楷体"/>
              <a:ea typeface="华文楷体"/>
              <a:cs typeface="华文楷体"/>
            </a:endParaRPr>
          </a:p>
        </p:txBody>
      </p:sp>
      <p:sp>
        <p:nvSpPr>
          <p:cNvPr id="13" name="文本框 5"/>
          <p:cNvSpPr txBox="1"/>
          <p:nvPr/>
        </p:nvSpPr>
        <p:spPr>
          <a:xfrm>
            <a:off x="1571604" y="4357694"/>
            <a:ext cx="6470629"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focus attention on/ commodities/ quality/ price</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643042" y="4786322"/>
            <a:ext cx="6399191" cy="1421928"/>
          </a:xfrm>
          <a:prstGeom prst="rect">
            <a:avLst/>
          </a:prstGeom>
          <a:noFill/>
          <a:ln w="9525">
            <a:noFill/>
            <a:miter lim="800000"/>
            <a:headEnd/>
            <a:tailEnd/>
          </a:ln>
        </p:spPr>
        <p:txBody>
          <a:bodyPr wrap="square">
            <a:spAutoFit/>
          </a:bodyPr>
          <a:lstStyle/>
          <a:p>
            <a:pPr algn="just">
              <a:lnSpc>
                <a:spcPct val="120000"/>
              </a:lnSpc>
              <a:spcBef>
                <a:spcPct val="50000"/>
              </a:spcBef>
            </a:pPr>
            <a:r>
              <a:rPr kumimoji="1" lang="en-US" altLang="zh-CN" sz="2400" dirty="0" smtClean="0">
                <a:latin typeface="Helvetica"/>
              </a:rPr>
              <a:t>Millions of people </a:t>
            </a:r>
            <a:r>
              <a:rPr kumimoji="1" lang="en-US" altLang="zh-CN" sz="2400" b="1" i="1" dirty="0" smtClean="0">
                <a:solidFill>
                  <a:srgbClr val="FF6600"/>
                </a:solidFill>
                <a:latin typeface="Helvetica"/>
              </a:rPr>
              <a:t>focus</a:t>
            </a:r>
            <a:r>
              <a:rPr kumimoji="1" lang="en-US" altLang="zh-CN" sz="2400" dirty="0" smtClean="0">
                <a:latin typeface="Helvetica"/>
              </a:rPr>
              <a:t> their attention </a:t>
            </a:r>
            <a:r>
              <a:rPr kumimoji="1" lang="en-US" altLang="zh-CN" sz="2400" b="1" i="1" dirty="0" smtClean="0">
                <a:solidFill>
                  <a:srgbClr val="FF6600"/>
                </a:solidFill>
                <a:latin typeface="Helvetica"/>
              </a:rPr>
              <a:t>on</a:t>
            </a:r>
            <a:r>
              <a:rPr kumimoji="1" lang="en-US" altLang="zh-CN" sz="2400" dirty="0" smtClean="0">
                <a:latin typeface="Helvetica"/>
              </a:rPr>
              <a:t> commodities which are good in quality and low in price.</a:t>
            </a:r>
            <a:endParaRPr kumimoji="1" lang="en-US" altLang="zh-CN" sz="2400" dirty="0">
              <a:latin typeface="Helvetica"/>
            </a:endParaRPr>
          </a:p>
        </p:txBody>
      </p:sp>
      <p:sp>
        <p:nvSpPr>
          <p:cNvPr id="16" name="TextBox 15"/>
          <p:cNvSpPr txBox="1">
            <a:spLocks noChangeArrowheads="1"/>
          </p:cNvSpPr>
          <p:nvPr/>
        </p:nvSpPr>
        <p:spPr bwMode="auto">
          <a:xfrm>
            <a:off x="5162550" y="1500174"/>
            <a:ext cx="3767168" cy="492443"/>
          </a:xfrm>
          <a:prstGeom prst="rect">
            <a:avLst/>
          </a:prstGeom>
          <a:noFill/>
          <a:ln w="9525" algn="ctr">
            <a:noFill/>
            <a:miter lim="800000"/>
            <a:headEnd/>
            <a:tailEnd/>
          </a:ln>
        </p:spPr>
        <p:txBody>
          <a:bodyPr wrap="square">
            <a:spAutoFit/>
          </a:bodyPr>
          <a:lstStyle/>
          <a:p>
            <a:pPr algn="ctr"/>
            <a:r>
              <a:rPr lang="en-US" altLang="zh-CN" sz="2400" b="1" dirty="0" smtClean="0"/>
              <a:t> </a:t>
            </a:r>
            <a:r>
              <a:rPr lang="en-US" altLang="zh-CN" sz="2600" b="1" dirty="0" smtClean="0">
                <a:latin typeface="Helvetica"/>
              </a:rPr>
              <a:t>focus on</a:t>
            </a:r>
            <a:endParaRPr lang="en-US" altLang="zh-CN" sz="2600" b="1" dirty="0">
              <a:latin typeface="Helvetica"/>
            </a:endParaRPr>
          </a:p>
        </p:txBody>
      </p:sp>
      <p:sp>
        <p:nvSpPr>
          <p:cNvPr id="2" name="TextBox 1"/>
          <p:cNvSpPr txBox="1"/>
          <p:nvPr/>
        </p:nvSpPr>
        <p:spPr>
          <a:xfrm>
            <a:off x="3992570" y="1681451"/>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619250" y="3283865"/>
            <a:ext cx="6516688" cy="461665"/>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优质价廉的商品令万众瞩目。</a:t>
            </a:r>
            <a:endParaRPr lang="zh-CN" altLang="en-US" sz="2400" dirty="0">
              <a:latin typeface="华文行楷" pitchFamily="2" charset="-122"/>
              <a:ea typeface="华文行楷" pitchFamily="2" charset="-122"/>
            </a:endParaRPr>
          </a:p>
        </p:txBody>
      </p:sp>
      <p:sp>
        <p:nvSpPr>
          <p:cNvPr id="25" name="TextBox 24"/>
          <p:cNvSpPr txBox="1"/>
          <p:nvPr/>
        </p:nvSpPr>
        <p:spPr>
          <a:xfrm>
            <a:off x="1476375" y="3857628"/>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6316"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4968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500034" y="1357298"/>
            <a:ext cx="3357586" cy="830997"/>
          </a:xfrm>
          <a:prstGeom prst="rect">
            <a:avLst/>
          </a:prstGeom>
          <a:noFill/>
          <a:ln w="9525">
            <a:noFill/>
            <a:miter lim="800000"/>
            <a:headEnd/>
            <a:tailEnd/>
          </a:ln>
        </p:spPr>
        <p:txBody>
          <a:bodyPr wrap="square">
            <a:spAutoFit/>
          </a:bodyPr>
          <a:lstStyle/>
          <a:p>
            <a:r>
              <a:rPr lang="zh-CN" altLang="en-US" sz="2400" b="1" dirty="0" smtClean="0">
                <a:latin typeface="华文楷体" pitchFamily="2" charset="-122"/>
                <a:ea typeface="华文楷体" pitchFamily="2" charset="-122"/>
              </a:rPr>
              <a:t>①跟上；保持同步；</a:t>
            </a:r>
            <a:endParaRPr lang="en-US" altLang="zh-CN" sz="2400" b="1" dirty="0" smtClean="0">
              <a:latin typeface="华文楷体" pitchFamily="2" charset="-122"/>
              <a:ea typeface="华文楷体" pitchFamily="2" charset="-122"/>
            </a:endParaRPr>
          </a:p>
          <a:p>
            <a:r>
              <a:rPr lang="zh-CN" altLang="en-US" sz="2400" b="1" dirty="0" smtClean="0">
                <a:latin typeface="华文楷体" pitchFamily="2" charset="-122"/>
                <a:ea typeface="华文楷体" pitchFamily="2" charset="-122"/>
              </a:rPr>
              <a:t>②和（朋友）保持联系</a:t>
            </a:r>
            <a:endParaRPr lang="en-US" altLang="zh-CN" sz="2400" b="1" dirty="0">
              <a:latin typeface="华文楷体" pitchFamily="2" charset="-122"/>
              <a:ea typeface="华文楷体" pitchFamily="2" charset="-122"/>
              <a:cs typeface="华文楷体"/>
            </a:endParaRPr>
          </a:p>
        </p:txBody>
      </p:sp>
      <p:sp>
        <p:nvSpPr>
          <p:cNvPr id="13" name="文本框 5"/>
          <p:cNvSpPr txBox="1"/>
          <p:nvPr/>
        </p:nvSpPr>
        <p:spPr>
          <a:xfrm>
            <a:off x="1571604" y="4500570"/>
            <a:ext cx="3786214"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means/ keep up with </a:t>
            </a:r>
            <a:r>
              <a:rPr lang="en-US" altLang="zh-CN" sz="2400" dirty="0"/>
              <a:t>with</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5036713"/>
            <a:ext cx="6429420" cy="978729"/>
          </a:xfrm>
          <a:prstGeom prst="rect">
            <a:avLst/>
          </a:prstGeom>
          <a:noFill/>
          <a:ln w="9525">
            <a:noFill/>
            <a:miter lim="800000"/>
            <a:headEnd/>
            <a:tailEnd/>
          </a:ln>
        </p:spPr>
        <p:txBody>
          <a:bodyPr wrap="square">
            <a:spAutoFit/>
          </a:bodyPr>
          <a:lstStyle/>
          <a:p>
            <a:pPr algn="just">
              <a:lnSpc>
                <a:spcPct val="120000"/>
              </a:lnSpc>
              <a:spcBef>
                <a:spcPct val="50000"/>
              </a:spcBef>
            </a:pPr>
            <a:r>
              <a:rPr kumimoji="1" lang="en-US" altLang="zh-CN" sz="2400" dirty="0" smtClean="0">
                <a:latin typeface="Helvetica"/>
              </a:rPr>
              <a:t>Young people now have more and more means to </a:t>
            </a:r>
            <a:r>
              <a:rPr kumimoji="1" lang="en-US" altLang="zh-CN" sz="2400" b="1" i="1" dirty="0" smtClean="0">
                <a:solidFill>
                  <a:srgbClr val="FF6600"/>
                </a:solidFill>
                <a:latin typeface="Helvetica"/>
              </a:rPr>
              <a:t>keep up with </a:t>
            </a:r>
            <a:r>
              <a:rPr kumimoji="1" lang="en-US" altLang="zh-CN" sz="2400" dirty="0" smtClean="0">
                <a:latin typeface="Helvetica"/>
              </a:rPr>
              <a:t>their friends.</a:t>
            </a:r>
            <a:endParaRPr kumimoji="1" lang="en-US" altLang="zh-CN" sz="2400" dirty="0">
              <a:latin typeface="Helvetica"/>
            </a:endParaRPr>
          </a:p>
        </p:txBody>
      </p:sp>
      <p:sp>
        <p:nvSpPr>
          <p:cNvPr id="16" name="TextBox 15"/>
          <p:cNvSpPr txBox="1">
            <a:spLocks noChangeArrowheads="1"/>
          </p:cNvSpPr>
          <p:nvPr/>
        </p:nvSpPr>
        <p:spPr bwMode="auto">
          <a:xfrm>
            <a:off x="5224492" y="1428736"/>
            <a:ext cx="3562350"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keep up with</a:t>
            </a:r>
            <a:r>
              <a:rPr lang="en-US" altLang="zh-CN" sz="2400" dirty="0" smtClean="0">
                <a:solidFill>
                  <a:srgbClr val="984807"/>
                </a:solidFill>
                <a:latin typeface="华文行楷" pitchFamily="2" charset="-122"/>
                <a:ea typeface="华文行楷" pitchFamily="2" charset="-122"/>
              </a:rPr>
              <a:t>.</a:t>
            </a:r>
            <a:endParaRPr lang="en-US" altLang="zh-CN" sz="2400" dirty="0">
              <a:solidFill>
                <a:srgbClr val="984807"/>
              </a:solidFill>
              <a:latin typeface="华文行楷" pitchFamily="2" charset="-122"/>
              <a:ea typeface="华文行楷" pitchFamily="2" charset="-122"/>
            </a:endParaRPr>
          </a:p>
        </p:txBody>
      </p:sp>
      <p:sp>
        <p:nvSpPr>
          <p:cNvPr id="2" name="TextBox 1"/>
          <p:cNvSpPr txBox="1"/>
          <p:nvPr/>
        </p:nvSpPr>
        <p:spPr>
          <a:xfrm>
            <a:off x="4064008"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231063"/>
            <a:ext cx="6643734"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现在的年轻人可以通过更多的方式和朋友们保持联系。</a:t>
            </a:r>
            <a:endParaRPr lang="zh-CN" altLang="en-US" sz="2400" dirty="0">
              <a:latin typeface="华文行楷" pitchFamily="2" charset="-122"/>
              <a:ea typeface="华文行楷" pitchFamily="2" charset="-122"/>
            </a:endParaRPr>
          </a:p>
        </p:txBody>
      </p:sp>
      <p:sp>
        <p:nvSpPr>
          <p:cNvPr id="25" name="TextBox 24"/>
          <p:cNvSpPr txBox="1"/>
          <p:nvPr/>
        </p:nvSpPr>
        <p:spPr>
          <a:xfrm>
            <a:off x="1476375" y="4000504"/>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7340"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718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5514975" y="981075"/>
            <a:ext cx="3629025" cy="619125"/>
          </a:xfrm>
          <a:prstGeom prst="rect">
            <a:avLst/>
          </a:prstGeom>
          <a:ln>
            <a:noFill/>
          </a:ln>
          <a:effectLst>
            <a:outerShdw blurRad="292100" dist="139700" dir="2700000" algn="tl" rotWithShape="0">
              <a:srgbClr val="333333">
                <a:alpha val="65000"/>
              </a:srgbClr>
            </a:outerShdw>
          </a:effectLst>
          <a:extLst/>
        </p:spPr>
      </p:pic>
      <p:sp>
        <p:nvSpPr>
          <p:cNvPr id="140296" name="Rectangle 6"/>
          <p:cNvSpPr>
            <a:spLocks noChangeArrowheads="1"/>
          </p:cNvSpPr>
          <p:nvPr/>
        </p:nvSpPr>
        <p:spPr bwMode="auto">
          <a:xfrm>
            <a:off x="5643570" y="1071546"/>
            <a:ext cx="3605213" cy="830997"/>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p>
          <a:p>
            <a:pPr eaLnBrk="0" hangingPunct="0"/>
            <a:endParaRPr lang="en-US" altLang="zh-CN" sz="2400" dirty="0">
              <a:solidFill>
                <a:srgbClr val="000000"/>
              </a:solidFill>
              <a:latin typeface="Helvetica"/>
            </a:endParaRPr>
          </a:p>
        </p:txBody>
      </p:sp>
      <p:pic>
        <p:nvPicPr>
          <p:cNvPr id="140297" name="Picture 9"/>
          <p:cNvPicPr>
            <a:picLocks noChangeAspect="1" noChangeArrowheads="1"/>
          </p:cNvPicPr>
          <p:nvPr/>
        </p:nvPicPr>
        <p:blipFill>
          <a:blip r:embed="rId3" cstate="print"/>
          <a:srcRect/>
          <a:stretch>
            <a:fillRect/>
          </a:stretch>
        </p:blipFill>
        <p:spPr bwMode="auto">
          <a:xfrm>
            <a:off x="5581650" y="2428867"/>
            <a:ext cx="3346450" cy="1035057"/>
          </a:xfrm>
          <a:prstGeom prst="rect">
            <a:avLst/>
          </a:prstGeom>
          <a:noFill/>
          <a:ln w="9525">
            <a:noFill/>
            <a:miter lim="800000"/>
            <a:headEnd/>
            <a:tailEnd/>
          </a:ln>
        </p:spPr>
      </p:pic>
      <p:sp>
        <p:nvSpPr>
          <p:cNvPr id="18" name="TextBox 17">
            <a:hlinkClick r:id="rId4" action="ppaction://hlinksldjump"/>
          </p:cNvPr>
          <p:cNvSpPr txBox="1"/>
          <p:nvPr/>
        </p:nvSpPr>
        <p:spPr>
          <a:xfrm>
            <a:off x="6559575" y="2743138"/>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299" name="Picture 9"/>
          <p:cNvPicPr>
            <a:picLocks noChangeAspect="1" noChangeArrowheads="1"/>
          </p:cNvPicPr>
          <p:nvPr/>
        </p:nvPicPr>
        <p:blipFill>
          <a:blip r:embed="rId3" cstate="print"/>
          <a:srcRect r="5480"/>
          <a:stretch>
            <a:fillRect/>
          </a:stretch>
        </p:blipFill>
        <p:spPr bwMode="auto">
          <a:xfrm>
            <a:off x="4214810" y="3948124"/>
            <a:ext cx="4929190" cy="1052512"/>
          </a:xfrm>
          <a:prstGeom prst="rect">
            <a:avLst/>
          </a:prstGeom>
          <a:noFill/>
          <a:ln w="9525">
            <a:noFill/>
            <a:miter lim="800000"/>
            <a:headEnd/>
            <a:tailEnd/>
          </a:ln>
        </p:spPr>
      </p:pic>
      <p:sp>
        <p:nvSpPr>
          <p:cNvPr id="22" name="TextBox 21">
            <a:hlinkClick r:id="rId5" action="ppaction://hlinksldjump"/>
          </p:cNvPr>
          <p:cNvSpPr txBox="1"/>
          <p:nvPr/>
        </p:nvSpPr>
        <p:spPr>
          <a:xfrm>
            <a:off x="5229225" y="4275149"/>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304" name="Picture 9"/>
          <p:cNvPicPr>
            <a:picLocks noChangeAspect="1" noChangeArrowheads="1"/>
          </p:cNvPicPr>
          <p:nvPr/>
        </p:nvPicPr>
        <p:blipFill>
          <a:blip r:embed="rId3" cstate="print"/>
          <a:srcRect/>
          <a:stretch>
            <a:fillRect/>
          </a:stretch>
        </p:blipFill>
        <p:spPr bwMode="auto">
          <a:xfrm>
            <a:off x="3714744" y="5588000"/>
            <a:ext cx="5119694" cy="1052513"/>
          </a:xfrm>
          <a:prstGeom prst="rect">
            <a:avLst/>
          </a:prstGeom>
          <a:noFill/>
          <a:ln w="9525">
            <a:noFill/>
            <a:miter lim="800000"/>
            <a:headEnd/>
            <a:tailEnd/>
          </a:ln>
        </p:spPr>
      </p:pic>
      <p:sp>
        <p:nvSpPr>
          <p:cNvPr id="2" name="TextBox 21">
            <a:hlinkClick r:id="rId6" action="ppaction://hlinksldjump"/>
          </p:cNvPr>
          <p:cNvSpPr txBox="1"/>
          <p:nvPr/>
        </p:nvSpPr>
        <p:spPr>
          <a:xfrm>
            <a:off x="4759348" y="5915817"/>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Cultural background</a:t>
            </a:r>
          </a:p>
        </p:txBody>
      </p:sp>
      <p:pic>
        <p:nvPicPr>
          <p:cNvPr id="20" name="Picture 4">
            <a:hlinkClick r:id="rId7" action="ppaction://hlinksldjump"/>
          </p:cNvPr>
          <p:cNvPicPr>
            <a:picLocks noChangeAspect="1" noChangeArrowheads="1"/>
          </p:cNvPicPr>
          <p:nvPr/>
        </p:nvPicPr>
        <p:blipFill>
          <a:blip r:embed="rId8" cstate="print"/>
          <a:srcRect/>
          <a:stretch>
            <a:fillRect/>
          </a:stretch>
        </p:blipFill>
        <p:spPr bwMode="auto">
          <a:xfrm>
            <a:off x="8399463" y="6181725"/>
            <a:ext cx="434975" cy="458788"/>
          </a:xfrm>
          <a:prstGeom prst="rect">
            <a:avLst/>
          </a:prstGeom>
          <a:noFill/>
          <a:ln w="9525">
            <a:noFill/>
            <a:miter lim="800000"/>
            <a:headEnd/>
            <a:tailEnd/>
          </a:ln>
        </p:spPr>
      </p:pic>
      <p:grpSp>
        <p:nvGrpSpPr>
          <p:cNvPr id="21" name="组合 20"/>
          <p:cNvGrpSpPr/>
          <p:nvPr/>
        </p:nvGrpSpPr>
        <p:grpSpPr>
          <a:xfrm>
            <a:off x="0" y="0"/>
            <a:ext cx="9144000" cy="708025"/>
            <a:chOff x="0" y="0"/>
            <a:chExt cx="9144000" cy="708025"/>
          </a:xfrm>
        </p:grpSpPr>
        <p:sp>
          <p:nvSpPr>
            <p:cNvPr id="23"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4" name="TextBox 23"/>
            <p:cNvSpPr txBox="1"/>
            <p:nvPr/>
          </p:nvSpPr>
          <p:spPr>
            <a:xfrm>
              <a:off x="1785918" y="119698"/>
              <a:ext cx="6893810"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College life in the Internet age</a:t>
              </a:r>
            </a:p>
          </p:txBody>
        </p:sp>
        <p:sp>
          <p:nvSpPr>
            <p:cNvPr id="25" name="TextBox 24"/>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3074" name="Picture 2" descr="D:\已买图\物品\TWM0636331749_566X849.jpg"/>
          <p:cNvPicPr>
            <a:picLocks noChangeAspect="1" noChangeArrowheads="1"/>
          </p:cNvPicPr>
          <p:nvPr/>
        </p:nvPicPr>
        <p:blipFill>
          <a:blip r:embed="rId9"/>
          <a:srcRect/>
          <a:stretch>
            <a:fillRect/>
          </a:stretch>
        </p:blipFill>
        <p:spPr bwMode="auto">
          <a:xfrm>
            <a:off x="0" y="2286011"/>
            <a:ext cx="3047993" cy="4571989"/>
          </a:xfrm>
          <a:prstGeom prst="rect">
            <a:avLst/>
          </a:prstGeom>
          <a:noFill/>
        </p:spPr>
      </p:pic>
    </p:spTree>
    <p:extLst>
      <p:ext uri="{BB962C8B-B14F-4D97-AF65-F5344CB8AC3E}">
        <p14:creationId xmlns:p14="http://schemas.microsoft.com/office/powerpoint/2010/main" xmlns="" val="37042516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1150935" y="1357298"/>
            <a:ext cx="2992437" cy="830997"/>
          </a:xfrm>
          <a:prstGeom prst="rect">
            <a:avLst/>
          </a:prstGeom>
          <a:noFill/>
          <a:ln w="9525">
            <a:noFill/>
            <a:miter lim="800000"/>
            <a:headEnd/>
            <a:tailEnd/>
          </a:ln>
        </p:spPr>
        <p:txBody>
          <a:bodyPr wrap="square">
            <a:spAutoFit/>
          </a:bodyPr>
          <a:lstStyle/>
          <a:p>
            <a:pPr algn="just"/>
            <a:r>
              <a:rPr lang="zh-CN" altLang="en-US" sz="2400" b="1" dirty="0" smtClean="0">
                <a:latin typeface="华文楷体" pitchFamily="2" charset="-122"/>
                <a:ea typeface="华文楷体" pitchFamily="2" charset="-122"/>
              </a:rPr>
              <a:t>①出色；</a:t>
            </a:r>
            <a:endParaRPr lang="en-US" altLang="zh-CN" sz="2400" b="1" dirty="0" smtClean="0">
              <a:latin typeface="华文楷体" pitchFamily="2" charset="-122"/>
              <a:ea typeface="华文楷体" pitchFamily="2" charset="-122"/>
            </a:endParaRPr>
          </a:p>
          <a:p>
            <a:pPr algn="just"/>
            <a:r>
              <a:rPr lang="zh-CN" altLang="en-US" sz="2400" b="1" dirty="0" smtClean="0">
                <a:latin typeface="华文楷体" pitchFamily="2" charset="-122"/>
                <a:ea typeface="华文楷体" pitchFamily="2" charset="-122"/>
              </a:rPr>
              <a:t>②显眼；突出</a:t>
            </a:r>
            <a:endParaRPr lang="zh-CN" altLang="en-US" sz="2400" b="1" dirty="0">
              <a:latin typeface="华文楷体" pitchFamily="2" charset="-122"/>
              <a:ea typeface="华文楷体" pitchFamily="2" charset="-122"/>
              <a:cs typeface="华文楷体"/>
            </a:endParaRPr>
          </a:p>
        </p:txBody>
      </p:sp>
      <p:sp>
        <p:nvSpPr>
          <p:cNvPr id="13" name="文本框 5"/>
          <p:cNvSpPr txBox="1"/>
          <p:nvPr/>
        </p:nvSpPr>
        <p:spPr>
          <a:xfrm>
            <a:off x="1476375" y="4538971"/>
            <a:ext cx="5238765"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blonde/ bright pink/ stand out/ crowd</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4357694"/>
            <a:ext cx="6429420" cy="1606594"/>
          </a:xfrm>
          <a:prstGeom prst="rect">
            <a:avLst/>
          </a:prstGeom>
          <a:noFill/>
          <a:ln w="9525">
            <a:noFill/>
            <a:miter lim="800000"/>
            <a:headEnd/>
            <a:tailEnd/>
          </a:ln>
        </p:spPr>
        <p:txBody>
          <a:bodyPr wrap="square">
            <a:spAutoFit/>
          </a:bodyPr>
          <a:lstStyle/>
          <a:p>
            <a:pPr algn="just">
              <a:lnSpc>
                <a:spcPct val="120000"/>
              </a:lnSpc>
              <a:spcBef>
                <a:spcPct val="50000"/>
              </a:spcBef>
            </a:pPr>
            <a:endParaRPr kumimoji="1" lang="en-US" altLang="zh-CN" sz="2400" dirty="0">
              <a:latin typeface="Helvetica"/>
            </a:endParaRPr>
          </a:p>
          <a:p>
            <a:pPr algn="just">
              <a:lnSpc>
                <a:spcPct val="120000"/>
              </a:lnSpc>
              <a:spcBef>
                <a:spcPct val="50000"/>
              </a:spcBef>
            </a:pPr>
            <a:r>
              <a:rPr kumimoji="1" lang="en-US" altLang="zh-CN" sz="2400" dirty="0" smtClean="0">
                <a:latin typeface="Helvetica"/>
              </a:rPr>
              <a:t>Her long, blonde hair and bright pink dress made her </a:t>
            </a:r>
            <a:r>
              <a:rPr kumimoji="1" lang="en-US" altLang="zh-CN" sz="2400" b="1" i="1" dirty="0" smtClean="0">
                <a:solidFill>
                  <a:srgbClr val="FF6600"/>
                </a:solidFill>
                <a:latin typeface="Helvetica"/>
              </a:rPr>
              <a:t>stand out </a:t>
            </a:r>
            <a:r>
              <a:rPr kumimoji="1" lang="en-US" altLang="zh-CN" sz="2400" dirty="0" smtClean="0">
                <a:latin typeface="Helvetica"/>
              </a:rPr>
              <a:t>in the crowd.</a:t>
            </a:r>
            <a:endParaRPr kumimoji="1" lang="en-US" altLang="zh-CN" sz="2400" dirty="0">
              <a:latin typeface="Helvetica"/>
            </a:endParaRPr>
          </a:p>
        </p:txBody>
      </p:sp>
      <p:sp>
        <p:nvSpPr>
          <p:cNvPr id="2" name="TextBox 1"/>
          <p:cNvSpPr txBox="1"/>
          <p:nvPr/>
        </p:nvSpPr>
        <p:spPr>
          <a:xfrm>
            <a:off x="4064008"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212427"/>
            <a:ext cx="6715172"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她那长长的金发和鲜亮的粉色裙子使她在人群中显得很突出。</a:t>
            </a:r>
            <a:endParaRPr lang="en-US" altLang="zh-CN" sz="2400" dirty="0">
              <a:latin typeface="华文行楷" pitchFamily="2" charset="-122"/>
              <a:ea typeface="华文行楷" pitchFamily="2" charset="-122"/>
            </a:endParaRPr>
          </a:p>
        </p:txBody>
      </p:sp>
      <p:sp>
        <p:nvSpPr>
          <p:cNvPr id="25" name="TextBox 24"/>
          <p:cNvSpPr txBox="1"/>
          <p:nvPr/>
        </p:nvSpPr>
        <p:spPr>
          <a:xfrm>
            <a:off x="1476375" y="407956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836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28367"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083153" y="1428736"/>
            <a:ext cx="3981450" cy="492443"/>
          </a:xfrm>
          <a:prstGeom prst="rect">
            <a:avLst/>
          </a:prstGeom>
          <a:noFill/>
          <a:ln w="9525">
            <a:noFill/>
            <a:miter lim="800000"/>
            <a:headEnd/>
            <a:tailEnd/>
          </a:ln>
        </p:spPr>
        <p:txBody>
          <a:bodyPr>
            <a:spAutoFit/>
          </a:bodyPr>
          <a:lstStyle/>
          <a:p>
            <a:pPr algn="ctr"/>
            <a:r>
              <a:rPr lang="en-US" altLang="zh-CN" sz="2600" b="1" dirty="0" smtClean="0">
                <a:latin typeface="Helvetica"/>
              </a:rPr>
              <a:t>stand out</a:t>
            </a:r>
            <a:endParaRPr lang="zh-CN" altLang="en-US" sz="2600" b="1" dirty="0">
              <a:latin typeface="Helvetica"/>
            </a:endParaRPr>
          </a:p>
        </p:txBody>
      </p:sp>
      <p:sp>
        <p:nvSpPr>
          <p:cNvPr id="16" name="TextBox 15"/>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336800"/>
            <a:ext cx="7708900" cy="4521200"/>
          </a:xfrm>
          <a:prstGeom prst="rect">
            <a:avLst/>
          </a:prstGeom>
          <a:noFill/>
          <a:ln w="9525">
            <a:noFill/>
            <a:miter lim="800000"/>
            <a:headEnd/>
            <a:tailEnd/>
          </a:ln>
        </p:spPr>
      </p:pic>
      <p:sp>
        <p:nvSpPr>
          <p:cNvPr id="8" name="TextBox 7"/>
          <p:cNvSpPr txBox="1">
            <a:spLocks noChangeArrowheads="1"/>
          </p:cNvSpPr>
          <p:nvPr/>
        </p:nvSpPr>
        <p:spPr bwMode="auto">
          <a:xfrm>
            <a:off x="1016000" y="1383557"/>
            <a:ext cx="2267202" cy="830997"/>
          </a:xfrm>
          <a:prstGeom prst="rect">
            <a:avLst/>
          </a:prstGeom>
          <a:noFill/>
          <a:ln w="9525">
            <a:noFill/>
            <a:miter lim="800000"/>
            <a:headEnd/>
            <a:tailEnd/>
          </a:ln>
        </p:spPr>
        <p:txBody>
          <a:bodyPr wrap="square">
            <a:spAutoFit/>
          </a:bodyPr>
          <a:lstStyle/>
          <a:p>
            <a:pPr algn="ctr"/>
            <a:r>
              <a:rPr lang="zh-CN" altLang="en-US" sz="2400" b="1" dirty="0" smtClean="0">
                <a:latin typeface="华文楷体" pitchFamily="2" charset="-122"/>
                <a:ea typeface="华文楷体" pitchFamily="2" charset="-122"/>
              </a:rPr>
              <a:t>用</a:t>
            </a:r>
            <a:r>
              <a:rPr lang="en-US" sz="2400" b="1" dirty="0" smtClean="0">
                <a:latin typeface="华文楷体" pitchFamily="2" charset="-122"/>
                <a:ea typeface="华文楷体" pitchFamily="2" charset="-122"/>
              </a:rPr>
              <a:t>……</a:t>
            </a:r>
            <a:r>
              <a:rPr lang="zh-CN" altLang="en-US" sz="2400" b="1" dirty="0" smtClean="0">
                <a:latin typeface="华文楷体" pitchFamily="2" charset="-122"/>
                <a:ea typeface="华文楷体" pitchFamily="2" charset="-122"/>
              </a:rPr>
              <a:t>替换</a:t>
            </a:r>
            <a:endParaRPr lang="en-US" altLang="zh-CN" sz="2400" b="1" dirty="0" smtClean="0">
              <a:latin typeface="华文楷体" pitchFamily="2" charset="-122"/>
              <a:ea typeface="华文楷体" pitchFamily="2" charset="-122"/>
            </a:endParaRPr>
          </a:p>
          <a:p>
            <a:pPr algn="ctr"/>
            <a:r>
              <a:rPr lang="zh-CN" altLang="en-US" sz="2400" b="1" dirty="0" smtClean="0">
                <a:latin typeface="华文楷体" pitchFamily="2" charset="-122"/>
                <a:ea typeface="华文楷体" pitchFamily="2" charset="-122"/>
              </a:rPr>
              <a:t>以</a:t>
            </a:r>
            <a:r>
              <a:rPr lang="en-US" sz="2400" b="1" dirty="0" smtClean="0">
                <a:latin typeface="华文楷体" pitchFamily="2" charset="-122"/>
                <a:ea typeface="华文楷体" pitchFamily="2" charset="-122"/>
              </a:rPr>
              <a:t>……</a:t>
            </a:r>
            <a:r>
              <a:rPr lang="zh-CN" altLang="en-US" sz="2400" b="1" dirty="0" smtClean="0">
                <a:latin typeface="华文楷体" pitchFamily="2" charset="-122"/>
                <a:ea typeface="华文楷体" pitchFamily="2" charset="-122"/>
              </a:rPr>
              <a:t>接替</a:t>
            </a:r>
            <a:endParaRPr lang="zh-CN" altLang="en-US" sz="2400" b="1" dirty="0">
              <a:latin typeface="华文楷体" pitchFamily="2" charset="-122"/>
              <a:ea typeface="华文楷体" pitchFamily="2" charset="-122"/>
              <a:cs typeface="华文楷体"/>
            </a:endParaRPr>
          </a:p>
        </p:txBody>
      </p:sp>
      <p:sp>
        <p:nvSpPr>
          <p:cNvPr id="13" name="文本框 5"/>
          <p:cNvSpPr txBox="1"/>
          <p:nvPr/>
        </p:nvSpPr>
        <p:spPr>
          <a:xfrm>
            <a:off x="1571604" y="4286256"/>
            <a:ext cx="6429420"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a matter of time/ replace with/ cash/ credit card</a:t>
            </a:r>
            <a:r>
              <a:rPr kumimoji="1" lang="en-US" altLang="zh-CN" sz="2400" dirty="0" smtClean="0">
                <a:solidFill>
                  <a:srgbClr val="0D0A10"/>
                </a:solidFill>
                <a:latin typeface="Helvetica"/>
              </a:rPr>
              <a:t>)</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71604" y="4786322"/>
            <a:ext cx="6429420" cy="1421928"/>
          </a:xfrm>
          <a:prstGeom prst="rect">
            <a:avLst/>
          </a:prstGeom>
          <a:noFill/>
          <a:ln w="9525">
            <a:noFill/>
            <a:miter lim="800000"/>
            <a:headEnd/>
            <a:tailEnd/>
          </a:ln>
        </p:spPr>
        <p:txBody>
          <a:bodyPr wrap="square">
            <a:spAutoFit/>
          </a:bodyPr>
          <a:lstStyle/>
          <a:p>
            <a:pPr algn="just">
              <a:lnSpc>
                <a:spcPct val="120000"/>
              </a:lnSpc>
              <a:spcBef>
                <a:spcPct val="50000"/>
              </a:spcBef>
            </a:pPr>
            <a:r>
              <a:rPr kumimoji="1" lang="en-US" altLang="zh-CN" sz="2400" dirty="0" smtClean="0">
                <a:latin typeface="Helvetica"/>
              </a:rPr>
              <a:t>Many people believe that it will be a matter of time before they completely </a:t>
            </a:r>
            <a:r>
              <a:rPr kumimoji="1" lang="en-US" altLang="zh-CN" sz="2400" b="1" i="1" dirty="0" smtClean="0">
                <a:solidFill>
                  <a:srgbClr val="FF6600"/>
                </a:solidFill>
                <a:latin typeface="Helvetica"/>
              </a:rPr>
              <a:t>replace</a:t>
            </a:r>
            <a:r>
              <a:rPr kumimoji="1" lang="en-US" altLang="zh-CN" sz="2400" dirty="0" smtClean="0">
                <a:latin typeface="Helvetica"/>
              </a:rPr>
              <a:t> cash </a:t>
            </a:r>
            <a:r>
              <a:rPr kumimoji="1" lang="en-US" altLang="zh-CN" sz="2400" b="1" i="1" dirty="0" smtClean="0">
                <a:solidFill>
                  <a:srgbClr val="FF6600"/>
                </a:solidFill>
                <a:latin typeface="Helvetica"/>
              </a:rPr>
              <a:t>with</a:t>
            </a:r>
            <a:r>
              <a:rPr kumimoji="1" lang="en-US" altLang="zh-CN" sz="2400" dirty="0" smtClean="0">
                <a:latin typeface="Helvetica"/>
              </a:rPr>
              <a:t> credit cards.</a:t>
            </a:r>
            <a:endParaRPr kumimoji="1" lang="en-US" altLang="zh-CN" sz="2400" dirty="0">
              <a:latin typeface="Helvetica"/>
            </a:endParaRPr>
          </a:p>
        </p:txBody>
      </p:sp>
      <p:sp>
        <p:nvSpPr>
          <p:cNvPr id="2" name="TextBox 1"/>
          <p:cNvSpPr txBox="1"/>
          <p:nvPr/>
        </p:nvSpPr>
        <p:spPr>
          <a:xfrm>
            <a:off x="3921132"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2224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214686"/>
            <a:ext cx="6429420"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很多人相信信用卡替代现金只是个时间问题。</a:t>
            </a:r>
            <a:endParaRPr lang="en-US" altLang="zh-CN" sz="2400" dirty="0">
              <a:latin typeface="华文行楷" pitchFamily="2" charset="-122"/>
              <a:ea typeface="华文行楷" pitchFamily="2" charset="-122"/>
            </a:endParaRPr>
          </a:p>
        </p:txBody>
      </p:sp>
      <p:sp>
        <p:nvSpPr>
          <p:cNvPr id="25" name="TextBox 24"/>
          <p:cNvSpPr txBox="1"/>
          <p:nvPr/>
        </p:nvSpPr>
        <p:spPr>
          <a:xfrm>
            <a:off x="1493827" y="3786190"/>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30412"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30415"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410201" y="1500174"/>
            <a:ext cx="3090889" cy="492443"/>
          </a:xfrm>
          <a:prstGeom prst="rect">
            <a:avLst/>
          </a:prstGeom>
          <a:noFill/>
          <a:ln w="9525">
            <a:noFill/>
            <a:miter lim="800000"/>
            <a:headEnd/>
            <a:tailEnd/>
          </a:ln>
        </p:spPr>
        <p:txBody>
          <a:bodyPr wrap="square">
            <a:spAutoFit/>
          </a:bodyPr>
          <a:lstStyle/>
          <a:p>
            <a:pPr algn="ctr"/>
            <a:r>
              <a:rPr lang="en-US" altLang="zh-CN" sz="2600" b="1" dirty="0" smtClean="0">
                <a:latin typeface="Helvetica"/>
              </a:rPr>
              <a:t>replace with</a:t>
            </a:r>
            <a:endParaRPr lang="en-US" altLang="zh-CN" sz="2600" b="1" dirty="0">
              <a:latin typeface="Helvetica"/>
            </a:endParaRPr>
          </a:p>
        </p:txBody>
      </p:sp>
      <p:sp>
        <p:nvSpPr>
          <p:cNvPr id="16" name="TextBox 15"/>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Practical phrases</a:t>
            </a:r>
            <a:endParaRPr lang="en-US" altLang="zh-CN" sz="2400" dirty="0">
              <a:solidFill>
                <a:schemeClr val="accent6">
                  <a:lumMod val="75000"/>
                </a:schemeClr>
              </a:solidFill>
              <a:ea typeface="+mn-ea"/>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7198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3" grpId="0"/>
      <p:bldP spid="3" grpId="0"/>
      <p:bldP spid="25"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6"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 name="TextBox 16"/>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graphicFrame>
        <p:nvGraphicFramePr>
          <p:cNvPr id="13" name="表格 12"/>
          <p:cNvGraphicFramePr>
            <a:graphicFrameLocks noGrp="1"/>
          </p:cNvGraphicFramePr>
          <p:nvPr/>
        </p:nvGraphicFramePr>
        <p:xfrm>
          <a:off x="357188" y="1729026"/>
          <a:ext cx="8501092" cy="4191734"/>
        </p:xfrm>
        <a:graphic>
          <a:graphicData uri="http://schemas.openxmlformats.org/drawingml/2006/table">
            <a:tbl>
              <a:tblPr firstRow="1" bandRow="1">
                <a:tableStyleId>{93296810-A885-4BE3-A3E7-6D5BEEA58F35}</a:tableStyleId>
              </a:tblPr>
              <a:tblGrid>
                <a:gridCol w="5643572"/>
                <a:gridCol w="2857520"/>
              </a:tblGrid>
              <a:tr h="531625">
                <a:tc>
                  <a:txBody>
                    <a:bodyPr/>
                    <a:lstStyle/>
                    <a:p>
                      <a:pPr algn="ctr">
                        <a:lnSpc>
                          <a:spcPct val="100000"/>
                        </a:lnSpc>
                      </a:pPr>
                      <a:r>
                        <a:rPr lang="en-US" altLang="zh-CN" sz="2600" dirty="0" smtClean="0">
                          <a:effectLst>
                            <a:outerShdw blurRad="38100" dist="38100" dir="2700000" algn="tl">
                              <a:srgbClr val="000000">
                                <a:alpha val="43137"/>
                              </a:srgbClr>
                            </a:outerShdw>
                          </a:effectLst>
                          <a:latin typeface="Helvetica"/>
                        </a:rPr>
                        <a:t>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930374">
                <a:tc>
                  <a:txBody>
                    <a:bodyPr/>
                    <a:lstStyle/>
                    <a:p>
                      <a:pPr marL="363538" indent="-363538">
                        <a:lnSpc>
                          <a:spcPct val="100000"/>
                        </a:lnSpc>
                        <a:spcBef>
                          <a:spcPct val="50000"/>
                        </a:spcBef>
                        <a:buNone/>
                        <a:defRPr/>
                      </a:pPr>
                      <a:r>
                        <a:rPr kumimoji="1" lang="en-US" altLang="zh-CN" sz="2400" dirty="0" smtClean="0">
                          <a:latin typeface="Helvetica"/>
                        </a:rPr>
                        <a:t>1.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long a … of …, is being transformed into …, and …</a:t>
                      </a:r>
                      <a:endParaRPr kumimoji="1" lang="en-US" altLang="zh-CN" sz="2400" kern="1200" dirty="0">
                        <a:solidFill>
                          <a:schemeClr val="dk1"/>
                        </a:solidFill>
                        <a:latin typeface="Helvetica"/>
                        <a:ea typeface="+mn-ea"/>
                        <a:cs typeface="+mn-cs"/>
                      </a:endParaRPr>
                    </a:p>
                  </a:txBody>
                  <a:tcPr/>
                </a:tc>
                <a:tc>
                  <a:txBody>
                    <a:bodyPr/>
                    <a:lstStyle/>
                    <a:p>
                      <a:pPr>
                        <a:lnSpc>
                          <a:spcPct val="100000"/>
                        </a:lnSpc>
                        <a:spcBef>
                          <a:spcPct val="50000"/>
                        </a:spcBef>
                        <a:defRPr/>
                      </a:pPr>
                      <a:r>
                        <a:rPr kumimoji="1" lang="zh-CN" altLang="en-US" sz="2400" kern="1200" dirty="0" smtClean="0">
                          <a:solidFill>
                            <a:schemeClr val="dk1"/>
                          </a:solidFill>
                          <a:latin typeface="华文楷体" pitchFamily="2" charset="-122"/>
                          <a:ea typeface="华文楷体" pitchFamily="2" charset="-122"/>
                          <a:cs typeface="+mn-cs"/>
                        </a:rPr>
                        <a:t>用于形容</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某物的转变或变化</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a:t>
                      </a:r>
                      <a:endParaRPr kumimoji="1" lang="en-US" altLang="zh-CN" sz="2400" kern="1200" dirty="0">
                        <a:solidFill>
                          <a:schemeClr val="dk1"/>
                        </a:solidFill>
                        <a:latin typeface="华文楷体" pitchFamily="2" charset="-122"/>
                        <a:ea typeface="华文楷体" pitchFamily="2" charset="-122"/>
                        <a:cs typeface="+mn-cs"/>
                      </a:endParaRPr>
                    </a:p>
                  </a:txBody>
                  <a:tcPr/>
                </a:tc>
              </a:tr>
              <a:tr h="974390">
                <a:tc>
                  <a:txBody>
                    <a:bodyPr/>
                    <a:lstStyle/>
                    <a:p>
                      <a:pPr marL="269875" indent="-269875">
                        <a:lnSpc>
                          <a:spcPct val="100000"/>
                        </a:lnSpc>
                      </a:pPr>
                      <a:r>
                        <a:rPr kumimoji="1" lang="en-US" altLang="zh-CN" sz="2400" kern="1200" dirty="0" smtClean="0">
                          <a:latin typeface="Helvetica"/>
                        </a:rPr>
                        <a:t>2. </a:t>
                      </a:r>
                      <a:r>
                        <a:rPr kumimoji="1" lang="en-US" altLang="zh-CN" sz="2400" kern="1200" dirty="0" smtClean="0">
                          <a:solidFill>
                            <a:schemeClr val="dk1"/>
                          </a:solidFill>
                          <a:latin typeface="Helvetica"/>
                          <a:ea typeface="+mn-ea"/>
                          <a:cs typeface="+mn-cs"/>
                        </a:rPr>
                        <a:t>A recent study/ research/ experiment found/ discovered/ indicated that …</a:t>
                      </a:r>
                      <a:endParaRPr kumimoji="1" lang="zh-CN" altLang="en-US" sz="24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某些研究、实验等所发现的结果</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a:t>
                      </a:r>
                      <a:endParaRPr kumimoji="1" lang="zh-CN" altLang="en-US" sz="2400" kern="1200" dirty="0">
                        <a:solidFill>
                          <a:schemeClr val="dk1"/>
                        </a:solidFill>
                        <a:latin typeface="华文楷体" pitchFamily="2" charset="-122"/>
                        <a:ea typeface="华文楷体" pitchFamily="2" charset="-122"/>
                        <a:cs typeface="+mn-cs"/>
                      </a:endParaRPr>
                    </a:p>
                  </a:txBody>
                  <a:tcPr/>
                </a:tc>
              </a:tr>
              <a:tr h="1132639">
                <a:tc>
                  <a:txBody>
                    <a:bodyPr/>
                    <a:lstStyle/>
                    <a:p>
                      <a:pPr marL="444500" indent="-444500"/>
                      <a:r>
                        <a:rPr kumimoji="1" lang="en-US" altLang="zh-CN" sz="2400" kern="1200" dirty="0" smtClean="0">
                          <a:latin typeface="Helvetica"/>
                        </a:rPr>
                        <a:t>3. </a:t>
                      </a:r>
                      <a:r>
                        <a:rPr kumimoji="1" lang="en-US" altLang="zh-CN" sz="2400" kern="1200" dirty="0" smtClean="0">
                          <a:solidFill>
                            <a:schemeClr val="dk1"/>
                          </a:solidFill>
                          <a:latin typeface="Helvetica"/>
                          <a:ea typeface="+mn-ea"/>
                          <a:cs typeface="+mn-cs"/>
                        </a:rPr>
                        <a:t>With the widespread application of …/</a:t>
                      </a:r>
                    </a:p>
                    <a:p>
                      <a:pPr marL="444500" indent="-444500"/>
                      <a:r>
                        <a:rPr kumimoji="1" lang="en-US" altLang="zh-CN" sz="2400" kern="1200" baseline="0" dirty="0" smtClean="0">
                          <a:solidFill>
                            <a:schemeClr val="dk1"/>
                          </a:solidFill>
                          <a:latin typeface="Helvetica"/>
                          <a:ea typeface="+mn-ea"/>
                          <a:cs typeface="+mn-cs"/>
                        </a:rPr>
                        <a:t>   </a:t>
                      </a:r>
                      <a:r>
                        <a:rPr kumimoji="1" lang="en-US" altLang="zh-CN" sz="2400" kern="1200" dirty="0" smtClean="0">
                          <a:solidFill>
                            <a:schemeClr val="dk1"/>
                          </a:solidFill>
                          <a:latin typeface="Helvetica"/>
                          <a:ea typeface="+mn-ea"/>
                          <a:cs typeface="+mn-cs"/>
                        </a:rPr>
                        <a:t>With the fast/rapid development of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某事或某物的发展或应用</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a:t>
                      </a:r>
                      <a:endParaRPr kumimoji="1" lang="zh-CN" altLang="en-US" sz="2400" kern="1200" dirty="0">
                        <a:solidFill>
                          <a:schemeClr val="dk1"/>
                        </a:solidFill>
                        <a:latin typeface="华文楷体" pitchFamily="2" charset="-122"/>
                        <a:ea typeface="华文楷体" pitchFamily="2" charset="-122"/>
                        <a:cs typeface="+mn-cs"/>
                      </a:endParaRPr>
                    </a:p>
                  </a:txBody>
                  <a:tcPr/>
                </a:tc>
              </a:tr>
            </a:tbl>
          </a:graphicData>
        </a:graphic>
      </p:graphicFrame>
      <p:pic>
        <p:nvPicPr>
          <p:cNvPr id="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346939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500034" y="1730349"/>
            <a:ext cx="8143932" cy="1815882"/>
          </a:xfrm>
          <a:prstGeom prst="rect">
            <a:avLst/>
          </a:prstGeom>
          <a:noFill/>
          <a:ln w="9525">
            <a:noFill/>
            <a:miter lim="800000"/>
            <a:headEnd/>
            <a:tailEnd/>
          </a:ln>
        </p:spPr>
        <p:txBody>
          <a:bodyPr wrap="square">
            <a:spAutoFit/>
          </a:bodyPr>
          <a:lstStyle/>
          <a:p>
            <a:pPr algn="just"/>
            <a:r>
              <a:rPr lang="zh-CN" altLang="en-US" sz="2800" dirty="0" smtClean="0">
                <a:latin typeface="华文行楷" pitchFamily="2" charset="-122"/>
                <a:ea typeface="华文行楷" pitchFamily="2" charset="-122"/>
              </a:rPr>
              <a:t>大学校园</a:t>
            </a:r>
            <a:r>
              <a:rPr lang="zh-CN" altLang="en-US" sz="2800" b="1" dirty="0" smtClean="0">
                <a:solidFill>
                  <a:srgbClr val="C00000"/>
                </a:solidFill>
                <a:latin typeface="华文行楷" pitchFamily="2" charset="-122"/>
                <a:ea typeface="华文行楷" pitchFamily="2" charset="-122"/>
              </a:rPr>
              <a:t>长久以来</a:t>
            </a:r>
            <a:r>
              <a:rPr lang="zh-CN" altLang="en-US" sz="2800" dirty="0" smtClean="0">
                <a:latin typeface="华文行楷" pitchFamily="2" charset="-122"/>
                <a:ea typeface="华文行楷" pitchFamily="2" charset="-122"/>
              </a:rPr>
              <a:t>都是学术之地，也是新技术的前沿。现在随着手提电脑和智能手机的大量出现，加上每天</a:t>
            </a:r>
            <a:r>
              <a:rPr lang="en-US" sz="2800" dirty="0" smtClean="0">
                <a:latin typeface="华文行楷" pitchFamily="2" charset="-122"/>
                <a:ea typeface="华文行楷" pitchFamily="2" charset="-122"/>
              </a:rPr>
              <a:t>24</a:t>
            </a:r>
            <a:r>
              <a:rPr lang="zh-CN" altLang="en-US" sz="2800" dirty="0" smtClean="0">
                <a:latin typeface="华文行楷" pitchFamily="2" charset="-122"/>
                <a:ea typeface="华文行楷" pitchFamily="2" charset="-122"/>
              </a:rPr>
              <a:t>小时不间断的网络连接，大学校园</a:t>
            </a:r>
            <a:r>
              <a:rPr lang="zh-CN" altLang="en-US" sz="2800" b="1" dirty="0" smtClean="0">
                <a:solidFill>
                  <a:srgbClr val="C00000"/>
                </a:solidFill>
                <a:latin typeface="华文行楷" pitchFamily="2" charset="-122"/>
                <a:ea typeface="华文行楷" pitchFamily="2" charset="-122"/>
              </a:rPr>
              <a:t>正在转而进入</a:t>
            </a:r>
            <a:r>
              <a:rPr lang="zh-CN" altLang="en-US" sz="2800" dirty="0" smtClean="0">
                <a:latin typeface="华文行楷" pitchFamily="2" charset="-122"/>
                <a:ea typeface="华文行楷" pitchFamily="2" charset="-122"/>
              </a:rPr>
              <a:t>电子设备的新时代。</a:t>
            </a:r>
            <a:endParaRPr lang="zh-CN" altLang="en-US" sz="2600" dirty="0">
              <a:latin typeface="华文行楷" pitchFamily="2" charset="-122"/>
              <a:ea typeface="华文行楷" pitchFamily="2" charset="-122"/>
            </a:endParaRPr>
          </a:p>
        </p:txBody>
      </p:sp>
      <p:sp>
        <p:nvSpPr>
          <p:cNvPr id="232451" name="TextBox 4"/>
          <p:cNvSpPr txBox="1">
            <a:spLocks noChangeArrowheads="1"/>
          </p:cNvSpPr>
          <p:nvPr/>
        </p:nvSpPr>
        <p:spPr bwMode="auto">
          <a:xfrm>
            <a:off x="714348" y="1142984"/>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32452" name="TextBox 25"/>
          <p:cNvSpPr txBox="1">
            <a:spLocks noChangeArrowheads="1"/>
          </p:cNvSpPr>
          <p:nvPr/>
        </p:nvSpPr>
        <p:spPr bwMode="auto">
          <a:xfrm>
            <a:off x="714348" y="3470376"/>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571472" y="4114954"/>
            <a:ext cx="8028000" cy="1528624"/>
          </a:xfrm>
          <a:prstGeom prst="rect">
            <a:avLst/>
          </a:prstGeom>
          <a:noFill/>
          <a:ln w="9525">
            <a:noFill/>
            <a:miter lim="800000"/>
            <a:headEnd/>
            <a:tailEnd/>
          </a:ln>
        </p:spPr>
        <p:txBody>
          <a:bodyPr wrap="square">
            <a:spAutoFit/>
          </a:bodyPr>
          <a:lstStyle/>
          <a:p>
            <a:pPr algn="just">
              <a:lnSpc>
                <a:spcPts val="2800"/>
              </a:lnSpc>
              <a:spcBef>
                <a:spcPct val="50000"/>
              </a:spcBef>
            </a:pPr>
            <a:r>
              <a:rPr lang="en-US" altLang="zh-CN" sz="2600" dirty="0" smtClean="0">
                <a:latin typeface="Helvetica"/>
              </a:rPr>
              <a:t>The college campus, </a:t>
            </a:r>
            <a:r>
              <a:rPr lang="en-US" altLang="zh-CN" sz="2600" b="1" dirty="0" smtClean="0">
                <a:solidFill>
                  <a:srgbClr val="FF6600"/>
                </a:solidFill>
                <a:latin typeface="Helvetica"/>
              </a:rPr>
              <a:t>long a</a:t>
            </a:r>
            <a:r>
              <a:rPr lang="en-US" altLang="zh-CN" sz="2600" dirty="0" smtClean="0">
                <a:latin typeface="Helvetica"/>
              </a:rPr>
              <a:t> place </a:t>
            </a:r>
            <a:r>
              <a:rPr lang="en-US" altLang="zh-CN" sz="2600" b="1" dirty="0" smtClean="0">
                <a:solidFill>
                  <a:srgbClr val="FF6600"/>
                </a:solidFill>
                <a:latin typeface="Helvetica"/>
              </a:rPr>
              <a:t>of</a:t>
            </a:r>
            <a:r>
              <a:rPr lang="en-US" altLang="zh-CN" sz="2600" dirty="0" smtClean="0">
                <a:latin typeface="Helvetica"/>
              </a:rPr>
              <a:t> scholarship and frontiers of new technology, </a:t>
            </a:r>
            <a:r>
              <a:rPr lang="en-US" altLang="zh-CN" sz="2600" b="1" dirty="0" smtClean="0">
                <a:solidFill>
                  <a:srgbClr val="FF6600"/>
                </a:solidFill>
                <a:latin typeface="Helvetica"/>
              </a:rPr>
              <a:t>is being transformed into</a:t>
            </a:r>
            <a:r>
              <a:rPr lang="en-US" altLang="zh-CN" sz="2600" dirty="0" smtClean="0">
                <a:latin typeface="Helvetica"/>
              </a:rPr>
              <a:t> a new age of electronics by a fleet of laptops, </a:t>
            </a:r>
            <a:r>
              <a:rPr lang="en-US" altLang="zh-CN" sz="2600" dirty="0" err="1" smtClean="0">
                <a:latin typeface="Helvetica"/>
              </a:rPr>
              <a:t>smartphones</a:t>
            </a:r>
            <a:r>
              <a:rPr lang="en-US" altLang="zh-CN" sz="2600" dirty="0" smtClean="0">
                <a:latin typeface="Helvetica"/>
              </a:rPr>
              <a:t> and connectivity 24 hours a day. </a:t>
            </a:r>
            <a:endParaRPr lang="en-US" altLang="zh-CN" sz="2600" dirty="0">
              <a:latin typeface="Helvetica"/>
            </a:endParaRPr>
          </a:p>
        </p:txBody>
      </p:sp>
      <p:cxnSp>
        <p:nvCxnSpPr>
          <p:cNvPr id="4" name="直接连接符 3"/>
          <p:cNvCxnSpPr/>
          <p:nvPr/>
        </p:nvCxnSpPr>
        <p:spPr>
          <a:xfrm>
            <a:off x="571472" y="1658911"/>
            <a:ext cx="8028000"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71472" y="3972027"/>
            <a:ext cx="8028000"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32456"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232459"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2" name="TextBox 11">
            <a:hlinkClick r:id="" action="ppaction://hlinkshowjump?jump=nextslide"/>
          </p:cNvPr>
          <p:cNvSpPr txBox="1"/>
          <p:nvPr/>
        </p:nvSpPr>
        <p:spPr>
          <a:xfrm>
            <a:off x="7215206" y="5786454"/>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sp>
        <p:nvSpPr>
          <p:cNvPr id="13" name="TextBox 12"/>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346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142976" y="2440329"/>
            <a:ext cx="6819926" cy="810478"/>
          </a:xfrm>
          <a:prstGeom prst="rect">
            <a:avLst/>
          </a:prstGeom>
          <a:noFill/>
          <a:ln w="9525">
            <a:noFill/>
            <a:miter lim="800000"/>
            <a:headEnd/>
            <a:tailEnd/>
          </a:ln>
        </p:spPr>
        <p:txBody>
          <a:bodyPr wrap="square">
            <a:spAutoFit/>
          </a:bodyPr>
          <a:lstStyle/>
          <a:p>
            <a:pPr>
              <a:lnSpc>
                <a:spcPts val="2800"/>
              </a:lnSpc>
            </a:pPr>
            <a:r>
              <a:rPr kumimoji="1" lang="en-US" altLang="zh-CN" sz="2400" dirty="0" err="1" smtClean="0">
                <a:latin typeface="Helvetica"/>
              </a:rPr>
              <a:t>sth</a:t>
            </a:r>
            <a:r>
              <a:rPr kumimoji="1" lang="en-US" altLang="zh-CN" sz="2400" dirty="0" smtClean="0">
                <a:latin typeface="Helvetica"/>
              </a:rPr>
              <a:t>., long a … of …, is being transformed into …, and …</a:t>
            </a:r>
            <a:endParaRPr kumimoji="1" lang="en-US" altLang="zh-CN" sz="2400" dirty="0">
              <a:latin typeface="Helvetica"/>
            </a:endParaRPr>
          </a:p>
        </p:txBody>
      </p:sp>
      <p:sp>
        <p:nvSpPr>
          <p:cNvPr id="5" name="TextBox 4"/>
          <p:cNvSpPr txBox="1"/>
          <p:nvPr/>
        </p:nvSpPr>
        <p:spPr>
          <a:xfrm>
            <a:off x="1142976" y="1761688"/>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34500" name="TextBox 25"/>
          <p:cNvSpPr txBox="1">
            <a:spLocks noChangeArrowheads="1"/>
          </p:cNvSpPr>
          <p:nvPr/>
        </p:nvSpPr>
        <p:spPr bwMode="auto">
          <a:xfrm>
            <a:off x="1142976" y="3563499"/>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184251" y="4253219"/>
            <a:ext cx="6088062" cy="461665"/>
          </a:xfrm>
          <a:prstGeom prst="rect">
            <a:avLst/>
          </a:prstGeom>
          <a:noFill/>
          <a:ln w="9525">
            <a:noFill/>
            <a:miter lim="800000"/>
            <a:headEnd/>
            <a:tailEnd/>
          </a:ln>
        </p:spPr>
        <p:txBody>
          <a:bodyPr>
            <a:spAutoFit/>
          </a:bodyPr>
          <a:lstStyle/>
          <a:p>
            <a:pPr>
              <a:lnSpc>
                <a:spcPts val="2800"/>
              </a:lnSpc>
              <a:spcBef>
                <a:spcPct val="50000"/>
              </a:spcBef>
            </a:pPr>
            <a:r>
              <a:rPr lang="zh-CN" altLang="en-US" sz="2600" dirty="0" smtClean="0">
                <a:latin typeface="华文行楷" pitchFamily="2" charset="-122"/>
                <a:ea typeface="华文行楷" pitchFamily="2" charset="-122"/>
              </a:rPr>
              <a:t>用于形容</a:t>
            </a:r>
            <a:r>
              <a:rPr lang="zh-CN" altLang="en-US" sz="2600" dirty="0" smtClean="0">
                <a:solidFill>
                  <a:srgbClr val="71AE0E"/>
                </a:solidFill>
                <a:latin typeface="华文行楷" pitchFamily="2" charset="-122"/>
                <a:ea typeface="华文行楷" pitchFamily="2" charset="-122"/>
              </a:rPr>
              <a:t>“某物的变化”</a:t>
            </a:r>
            <a:r>
              <a:rPr lang="zh-CN" altLang="en-US" sz="2600" dirty="0" smtClean="0">
                <a:latin typeface="华文行楷" pitchFamily="2" charset="-122"/>
                <a:ea typeface="华文行楷" pitchFamily="2" charset="-122"/>
              </a:rPr>
              <a:t>。</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225987" y="4063565"/>
            <a:ext cx="6624000"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25987" y="2265645"/>
            <a:ext cx="6624000"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3450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3" name="TextBox 12"/>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2"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sp>
        <p:nvSpPr>
          <p:cNvPr id="16" name="TextBox 15"/>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8415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280" t="15609"/>
          <a:stretch/>
        </p:blipFill>
        <p:spPr bwMode="auto">
          <a:xfrm>
            <a:off x="500034" y="1214422"/>
            <a:ext cx="8472441" cy="56435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214414" y="3786190"/>
            <a:ext cx="6873880"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 mystery/ battlefield/ human exploration/ astronaut</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071538" y="1643050"/>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285852" y="2143116"/>
            <a:ext cx="7072362" cy="1200329"/>
          </a:xfrm>
          <a:prstGeom prst="rect">
            <a:avLst/>
          </a:prstGeom>
          <a:noFill/>
        </p:spPr>
        <p:txBody>
          <a:bodyPr wrap="square" rtlCol="0">
            <a:spAutoFit/>
          </a:bodyPr>
          <a:lstStyle/>
          <a:p>
            <a:pPr lvl="0" fontAlgn="base">
              <a:spcBef>
                <a:spcPct val="50000"/>
              </a:spcBef>
              <a:spcAft>
                <a:spcPct val="0"/>
              </a:spcAft>
              <a:defRPr/>
            </a:pPr>
            <a:r>
              <a:rPr lang="zh-CN" altLang="en-US" sz="2400" dirty="0" smtClean="0">
                <a:latin typeface="华文行楷" pitchFamily="2" charset="-122"/>
                <a:ea typeface="华文行楷" pitchFamily="2" charset="-122"/>
              </a:rPr>
              <a:t>太空长久以来都是一个充满神秘色彩的地域，现在随着尖端技术和先进材料的大量出现，加上专业的宇航员，太空已经正在转为人类探索活动的战场。</a:t>
            </a:r>
            <a:endParaRPr lang="zh-CN" altLang="en-US" sz="2400" dirty="0">
              <a:latin typeface="华文行楷" pitchFamily="2" charset="-122"/>
              <a:ea typeface="华文行楷" pitchFamily="2" charset="-122"/>
            </a:endParaRPr>
          </a:p>
        </p:txBody>
      </p:sp>
      <p:sp>
        <p:nvSpPr>
          <p:cNvPr id="25" name="TextBox 24"/>
          <p:cNvSpPr txBox="1"/>
          <p:nvPr/>
        </p:nvSpPr>
        <p:spPr>
          <a:xfrm>
            <a:off x="1071538" y="3357562"/>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Box 11"/>
          <p:cNvSpPr txBox="1"/>
          <p:nvPr/>
        </p:nvSpPr>
        <p:spPr>
          <a:xfrm>
            <a:off x="206685" y="499165"/>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Language 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6" name="矩形 15"/>
          <p:cNvSpPr>
            <a:spLocks noChangeArrowheads="1"/>
          </p:cNvSpPr>
          <p:nvPr/>
        </p:nvSpPr>
        <p:spPr bwMode="auto">
          <a:xfrm>
            <a:off x="1214414" y="4365104"/>
            <a:ext cx="6873880" cy="1528624"/>
          </a:xfrm>
          <a:prstGeom prst="rect">
            <a:avLst/>
          </a:prstGeom>
          <a:noFill/>
          <a:ln w="9525">
            <a:noFill/>
            <a:miter lim="800000"/>
            <a:headEnd/>
            <a:tailEnd/>
          </a:ln>
        </p:spPr>
        <p:txBody>
          <a:bodyPr wrap="square">
            <a:spAutoFit/>
          </a:bodyPr>
          <a:lstStyle/>
          <a:p>
            <a:pPr>
              <a:lnSpc>
                <a:spcPts val="2800"/>
              </a:lnSpc>
              <a:spcBef>
                <a:spcPct val="50000"/>
              </a:spcBef>
            </a:pPr>
            <a:r>
              <a:rPr lang="en-US" altLang="zh-CN" sz="2200" dirty="0" smtClean="0">
                <a:latin typeface="Helvetica"/>
              </a:rPr>
              <a:t>The space, </a:t>
            </a:r>
            <a:r>
              <a:rPr lang="en-US" altLang="zh-CN" sz="2200" b="1" dirty="0" smtClean="0">
                <a:solidFill>
                  <a:srgbClr val="FF6600"/>
                </a:solidFill>
                <a:latin typeface="Helvetica"/>
              </a:rPr>
              <a:t>long a place of </a:t>
            </a:r>
            <a:r>
              <a:rPr lang="en-US" altLang="zh-CN" sz="2200" dirty="0" smtClean="0">
                <a:latin typeface="Helvetica"/>
              </a:rPr>
              <a:t>mystery, </a:t>
            </a:r>
            <a:r>
              <a:rPr lang="en-US" altLang="zh-CN" sz="2200" b="1" dirty="0" smtClean="0">
                <a:solidFill>
                  <a:srgbClr val="FF6600"/>
                </a:solidFill>
                <a:latin typeface="Helvetica"/>
              </a:rPr>
              <a:t>is being transformed into</a:t>
            </a:r>
            <a:r>
              <a:rPr lang="en-US" altLang="zh-CN" sz="2200" dirty="0" smtClean="0">
                <a:latin typeface="Helvetica"/>
              </a:rPr>
              <a:t> a battlefield of human exploration by a fleet of top technology, advanced material and professional astronauts.</a:t>
            </a:r>
          </a:p>
        </p:txBody>
      </p:sp>
      <p:sp>
        <p:nvSpPr>
          <p:cNvPr id="14" name="TextBox 13"/>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5"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8"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0">
            <a:hlinkClick r:id="" action="ppaction://hlinkshowjump?jump=nextslide"/>
          </p:cNvPr>
          <p:cNvSpPr txBox="1"/>
          <p:nvPr/>
        </p:nvSpPr>
        <p:spPr>
          <a:xfrm>
            <a:off x="7039769" y="5846782"/>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sp>
        <p:nvSpPr>
          <p:cNvPr id="12" name="TextBox 11"/>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sp>
        <p:nvSpPr>
          <p:cNvPr id="13" name="Rectangle 21"/>
          <p:cNvSpPr>
            <a:spLocks noChangeArrowheads="1"/>
          </p:cNvSpPr>
          <p:nvPr/>
        </p:nvSpPr>
        <p:spPr bwMode="auto">
          <a:xfrm>
            <a:off x="500034" y="1972567"/>
            <a:ext cx="8143932" cy="1384995"/>
          </a:xfrm>
          <a:prstGeom prst="rect">
            <a:avLst/>
          </a:prstGeom>
          <a:noFill/>
          <a:ln w="9525">
            <a:noFill/>
            <a:miter lim="800000"/>
            <a:headEnd/>
            <a:tailEnd/>
          </a:ln>
        </p:spPr>
        <p:txBody>
          <a:bodyPr wrap="square">
            <a:spAutoFit/>
          </a:bodyPr>
          <a:lstStyle/>
          <a:p>
            <a:pPr algn="just"/>
            <a:r>
              <a:rPr lang="zh-CN" altLang="en-US" sz="2800" dirty="0" smtClean="0">
                <a:latin typeface="华文行楷" pitchFamily="2" charset="-122"/>
                <a:ea typeface="华文行楷" pitchFamily="2" charset="-122"/>
              </a:rPr>
              <a:t>事实上，美国</a:t>
            </a:r>
            <a:r>
              <a:rPr lang="zh-CN" altLang="en-US" sz="2800" b="1" dirty="0" smtClean="0">
                <a:solidFill>
                  <a:srgbClr val="C00000"/>
                </a:solidFill>
                <a:latin typeface="华文行楷" pitchFamily="2" charset="-122"/>
                <a:ea typeface="华文行楷" pitchFamily="2" charset="-122"/>
              </a:rPr>
              <a:t>最近的一项研究发现</a:t>
            </a:r>
            <a:r>
              <a:rPr lang="zh-CN" altLang="en-US" sz="2800" dirty="0" smtClean="0">
                <a:latin typeface="华文行楷" pitchFamily="2" charset="-122"/>
                <a:ea typeface="华文行楷" pitchFamily="2" charset="-122"/>
              </a:rPr>
              <a:t>，信息技术的投入占高校预算的</a:t>
            </a:r>
            <a:r>
              <a:rPr lang="en-US" sz="2800" dirty="0" smtClean="0">
                <a:latin typeface="华文行楷" pitchFamily="2" charset="-122"/>
                <a:ea typeface="华文行楷" pitchFamily="2" charset="-122"/>
              </a:rPr>
              <a:t>5%-8%</a:t>
            </a:r>
            <a:r>
              <a:rPr lang="zh-CN" altLang="en-US" sz="2800" dirty="0" smtClean="0">
                <a:latin typeface="华文行楷" pitchFamily="2" charset="-122"/>
                <a:ea typeface="华文行楷" pitchFamily="2" charset="-122"/>
              </a:rPr>
              <a:t>，比</a:t>
            </a:r>
            <a:r>
              <a:rPr lang="en-US" sz="2800" dirty="0" smtClean="0">
                <a:latin typeface="华文行楷" pitchFamily="2" charset="-122"/>
                <a:ea typeface="华文行楷" pitchFamily="2" charset="-122"/>
              </a:rPr>
              <a:t>20</a:t>
            </a:r>
            <a:r>
              <a:rPr lang="zh-CN" altLang="en-US" sz="2800" dirty="0" smtClean="0">
                <a:latin typeface="华文行楷" pitchFamily="2" charset="-122"/>
                <a:ea typeface="华文行楷" pitchFamily="2" charset="-122"/>
              </a:rPr>
              <a:t>世纪</a:t>
            </a:r>
            <a:r>
              <a:rPr lang="en-US" sz="2800" dirty="0" smtClean="0">
                <a:latin typeface="华文行楷" pitchFamily="2" charset="-122"/>
                <a:ea typeface="华文行楷" pitchFamily="2" charset="-122"/>
              </a:rPr>
              <a:t>80</a:t>
            </a:r>
            <a:r>
              <a:rPr lang="zh-CN" altLang="en-US" sz="2800" dirty="0" smtClean="0">
                <a:latin typeface="华文行楷" pitchFamily="2" charset="-122"/>
                <a:ea typeface="华文行楷" pitchFamily="2" charset="-122"/>
              </a:rPr>
              <a:t>年代中期约</a:t>
            </a:r>
            <a:r>
              <a:rPr lang="en-US" sz="2800" dirty="0" smtClean="0">
                <a:latin typeface="华文行楷" pitchFamily="2" charset="-122"/>
                <a:ea typeface="华文行楷" pitchFamily="2" charset="-122"/>
              </a:rPr>
              <a:t>2%-3%</a:t>
            </a:r>
            <a:r>
              <a:rPr lang="zh-CN" altLang="en-US" sz="2800" dirty="0" smtClean="0">
                <a:latin typeface="华文行楷" pitchFamily="2" charset="-122"/>
                <a:ea typeface="华文行楷" pitchFamily="2" charset="-122"/>
              </a:rPr>
              <a:t>的投入有所增加。</a:t>
            </a:r>
            <a:endParaRPr lang="zh-CN" altLang="en-US" sz="2600" dirty="0">
              <a:latin typeface="华文行楷" pitchFamily="2" charset="-122"/>
              <a:ea typeface="华文行楷" pitchFamily="2" charset="-122"/>
            </a:endParaRPr>
          </a:p>
        </p:txBody>
      </p:sp>
      <p:sp>
        <p:nvSpPr>
          <p:cNvPr id="15" name="TextBox 4"/>
          <p:cNvSpPr txBox="1">
            <a:spLocks noChangeArrowheads="1"/>
          </p:cNvSpPr>
          <p:nvPr/>
        </p:nvSpPr>
        <p:spPr bwMode="auto">
          <a:xfrm>
            <a:off x="714348" y="1333489"/>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17" name="TextBox 25"/>
          <p:cNvSpPr txBox="1">
            <a:spLocks noChangeArrowheads="1"/>
          </p:cNvSpPr>
          <p:nvPr/>
        </p:nvSpPr>
        <p:spPr bwMode="auto">
          <a:xfrm>
            <a:off x="714348" y="3470376"/>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18" name="矩形 17"/>
          <p:cNvSpPr>
            <a:spLocks noChangeArrowheads="1"/>
          </p:cNvSpPr>
          <p:nvPr/>
        </p:nvSpPr>
        <p:spPr bwMode="auto">
          <a:xfrm>
            <a:off x="571472" y="4114954"/>
            <a:ext cx="8028000" cy="1528624"/>
          </a:xfrm>
          <a:prstGeom prst="rect">
            <a:avLst/>
          </a:prstGeom>
          <a:noFill/>
          <a:ln w="9525">
            <a:noFill/>
            <a:miter lim="800000"/>
            <a:headEnd/>
            <a:tailEnd/>
          </a:ln>
        </p:spPr>
        <p:txBody>
          <a:bodyPr wrap="square">
            <a:spAutoFit/>
          </a:bodyPr>
          <a:lstStyle/>
          <a:p>
            <a:pPr algn="just">
              <a:lnSpc>
                <a:spcPts val="2800"/>
              </a:lnSpc>
              <a:spcBef>
                <a:spcPct val="50000"/>
              </a:spcBef>
            </a:pPr>
            <a:r>
              <a:rPr lang="en-US" altLang="zh-CN" sz="2600" dirty="0" smtClean="0">
                <a:latin typeface="Helvetica"/>
              </a:rPr>
              <a:t>In fact, </a:t>
            </a:r>
            <a:r>
              <a:rPr lang="en-US" altLang="zh-CN" sz="2600" b="1" dirty="0" smtClean="0">
                <a:solidFill>
                  <a:srgbClr val="E46C0A"/>
                </a:solidFill>
                <a:latin typeface="Helvetica"/>
                <a:ea typeface="华文行楷" pitchFamily="2" charset="-122"/>
              </a:rPr>
              <a:t>a recent study </a:t>
            </a:r>
            <a:r>
              <a:rPr lang="en-US" altLang="zh-CN" sz="2600" dirty="0" smtClean="0">
                <a:latin typeface="Helvetica"/>
              </a:rPr>
              <a:t>in the US </a:t>
            </a:r>
            <a:r>
              <a:rPr lang="en-US" altLang="zh-CN" sz="2600" b="1" dirty="0" smtClean="0">
                <a:solidFill>
                  <a:srgbClr val="E46C0A"/>
                </a:solidFill>
                <a:latin typeface="Helvetica"/>
                <a:ea typeface="华文行楷" pitchFamily="2" charset="-122"/>
              </a:rPr>
              <a:t>found that </a:t>
            </a:r>
            <a:r>
              <a:rPr lang="en-US" altLang="zh-CN" sz="2600" dirty="0" smtClean="0">
                <a:latin typeface="Helvetica"/>
              </a:rPr>
              <a:t>information technology accounted for 5% to 8% of college budgets, up from an estimated 2% to 3% in the mid-1980s.</a:t>
            </a:r>
          </a:p>
        </p:txBody>
      </p:sp>
      <p:cxnSp>
        <p:nvCxnSpPr>
          <p:cNvPr id="19" name="直接连接符 18"/>
          <p:cNvCxnSpPr/>
          <p:nvPr/>
        </p:nvCxnSpPr>
        <p:spPr>
          <a:xfrm>
            <a:off x="571472" y="1857364"/>
            <a:ext cx="8028000"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71472" y="3972027"/>
            <a:ext cx="8028000"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1"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334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823940" y="2285992"/>
            <a:ext cx="7391012" cy="810478"/>
          </a:xfrm>
          <a:prstGeom prst="rect">
            <a:avLst/>
          </a:prstGeom>
          <a:noFill/>
          <a:ln w="9525">
            <a:noFill/>
            <a:miter lim="800000"/>
            <a:headEnd/>
            <a:tailEnd/>
          </a:ln>
        </p:spPr>
        <p:txBody>
          <a:bodyPr wrap="square">
            <a:spAutoFit/>
          </a:bodyPr>
          <a:lstStyle/>
          <a:p>
            <a:pPr algn="just">
              <a:lnSpc>
                <a:spcPts val="2800"/>
              </a:lnSpc>
            </a:pPr>
            <a:r>
              <a:rPr lang="en-US" altLang="zh-CN" sz="2600" dirty="0" smtClean="0">
                <a:latin typeface="Helvetica"/>
              </a:rPr>
              <a:t>A recent study/ research/ experiment found/ discovered/ indicated that …</a:t>
            </a:r>
            <a:endParaRPr lang="en-US" altLang="zh-CN" sz="2600" dirty="0">
              <a:latin typeface="Helvetica"/>
            </a:endParaRPr>
          </a:p>
        </p:txBody>
      </p:sp>
      <p:sp>
        <p:nvSpPr>
          <p:cNvPr id="5" name="TextBox 4"/>
          <p:cNvSpPr txBox="1"/>
          <p:nvPr/>
        </p:nvSpPr>
        <p:spPr>
          <a:xfrm>
            <a:off x="823940" y="1627189"/>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2692" name="TextBox 25"/>
          <p:cNvSpPr txBox="1">
            <a:spLocks noChangeArrowheads="1"/>
          </p:cNvSpPr>
          <p:nvPr/>
        </p:nvSpPr>
        <p:spPr bwMode="auto">
          <a:xfrm>
            <a:off x="823940" y="3427290"/>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865215" y="4051282"/>
            <a:ext cx="7349736" cy="461665"/>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smtClean="0">
                <a:latin typeface="华文行楷" pitchFamily="2" charset="-122"/>
                <a:ea typeface="华文行楷" pitchFamily="2" charset="-122"/>
              </a:rPr>
              <a:t> 用于</a:t>
            </a:r>
            <a:r>
              <a:rPr lang="zh-CN" altLang="en-US" sz="2600" dirty="0">
                <a:latin typeface="华文行楷" pitchFamily="2" charset="-122"/>
                <a:ea typeface="华文行楷" pitchFamily="2" charset="-122"/>
              </a:rPr>
              <a:t>表达</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某些研究、实验等所发现的结果</a:t>
            </a:r>
            <a:r>
              <a:rPr lang="zh-CN" altLang="en-US" sz="2600" dirty="0" smtClean="0">
                <a:latin typeface="华文行楷" pitchFamily="2" charset="-122"/>
                <a:ea typeface="华文行楷" pitchFamily="2" charset="-122"/>
              </a:rPr>
              <a:t>”。</a:t>
            </a:r>
            <a:r>
              <a:rPr lang="zh-CN" altLang="en-US" sz="2600" dirty="0">
                <a:solidFill>
                  <a:srgbClr val="71AE0E"/>
                </a:solidFill>
                <a:latin typeface="华文行楷" pitchFamily="2" charset="-122"/>
                <a:ea typeface="华文行楷" pitchFamily="2" charset="-122"/>
              </a:rPr>
              <a:t> </a:t>
            </a:r>
            <a:endParaRPr lang="zh-CN" altLang="en-US" sz="2600" dirty="0">
              <a:latin typeface="华文行楷" pitchFamily="2" charset="-122"/>
              <a:ea typeface="华文行楷" pitchFamily="2" charset="-122"/>
            </a:endParaRPr>
          </a:p>
        </p:txBody>
      </p:sp>
      <p:cxnSp>
        <p:nvCxnSpPr>
          <p:cNvPr id="4" name="直接连接符 3"/>
          <p:cNvCxnSpPr/>
          <p:nvPr/>
        </p:nvCxnSpPr>
        <p:spPr>
          <a:xfrm>
            <a:off x="906951" y="3908427"/>
            <a:ext cx="7308000"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06951" y="2143116"/>
            <a:ext cx="7308000"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42696"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3" name="TextBox 12"/>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2"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06181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sp>
        <p:nvSpPr>
          <p:cNvPr id="16" name="TextBox 15"/>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430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280" t="15609"/>
          <a:stretch/>
        </p:blipFill>
        <p:spPr bwMode="auto">
          <a:xfrm>
            <a:off x="1003610" y="1357298"/>
            <a:ext cx="7744854" cy="4944611"/>
          </a:xfrm>
          <a:prstGeom prst="rect">
            <a:avLst/>
          </a:prstGeom>
          <a:noFill/>
          <a:ln w="9525">
            <a:noFill/>
            <a:miter lim="800000"/>
            <a:headEnd/>
            <a:tailEnd/>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579564" y="3643314"/>
            <a:ext cx="6483950"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interact with/ active/ lower/ blood pressure </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03648"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547664" y="2240813"/>
            <a:ext cx="6515850" cy="830997"/>
          </a:xfrm>
          <a:prstGeom prst="rect">
            <a:avLst/>
          </a:prstGeom>
          <a:noFill/>
        </p:spPr>
        <p:txBody>
          <a:bodyPr wrap="square" rtlCol="0">
            <a:spAutoFit/>
          </a:bodyPr>
          <a:lstStyle/>
          <a:p>
            <a:pPr fontAlgn="base">
              <a:spcBef>
                <a:spcPct val="50000"/>
              </a:spcBef>
              <a:spcAft>
                <a:spcPct val="0"/>
              </a:spcAft>
              <a:defRPr/>
            </a:pPr>
            <a:r>
              <a:rPr lang="zh-CN" altLang="en-US" sz="2400" dirty="0" smtClean="0">
                <a:latin typeface="华文行楷" pitchFamily="2" charset="-122"/>
                <a:ea typeface="华文行楷" pitchFamily="2" charset="-122"/>
              </a:rPr>
              <a:t>最近的一项研究发现，与动物进行积极的互动能降低一个人的血压。</a:t>
            </a:r>
          </a:p>
        </p:txBody>
      </p:sp>
      <p:sp>
        <p:nvSpPr>
          <p:cNvPr id="25" name="TextBox 24"/>
          <p:cNvSpPr txBox="1"/>
          <p:nvPr/>
        </p:nvSpPr>
        <p:spPr>
          <a:xfrm>
            <a:off x="1403648" y="3214686"/>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Box 11"/>
          <p:cNvSpPr txBox="1"/>
          <p:nvPr/>
        </p:nvSpPr>
        <p:spPr>
          <a:xfrm>
            <a:off x="206685" y="499165"/>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Language 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5" name="TextBox 14"/>
          <p:cNvSpPr txBox="1"/>
          <p:nvPr/>
        </p:nvSpPr>
        <p:spPr>
          <a:xfrm>
            <a:off x="3688118" y="668442"/>
            <a:ext cx="3417583"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sp>
        <p:nvSpPr>
          <p:cNvPr id="16" name="矩形 15"/>
          <p:cNvSpPr>
            <a:spLocks noChangeArrowheads="1"/>
          </p:cNvSpPr>
          <p:nvPr/>
        </p:nvSpPr>
        <p:spPr bwMode="auto">
          <a:xfrm>
            <a:off x="1571604" y="4114954"/>
            <a:ext cx="6491910" cy="1169551"/>
          </a:xfrm>
          <a:prstGeom prst="rect">
            <a:avLst/>
          </a:prstGeom>
          <a:noFill/>
          <a:ln w="9525">
            <a:noFill/>
            <a:miter lim="800000"/>
            <a:headEnd/>
            <a:tailEnd/>
          </a:ln>
        </p:spPr>
        <p:txBody>
          <a:bodyPr wrap="square">
            <a:spAutoFit/>
          </a:bodyPr>
          <a:lstStyle/>
          <a:p>
            <a:pPr>
              <a:lnSpc>
                <a:spcPts val="2800"/>
              </a:lnSpc>
              <a:spcBef>
                <a:spcPct val="50000"/>
              </a:spcBef>
              <a:defRPr/>
            </a:pPr>
            <a:r>
              <a:rPr lang="en-US" altLang="zh-CN" sz="2200" b="1" dirty="0" smtClean="0">
                <a:solidFill>
                  <a:schemeClr val="accent6">
                    <a:lumMod val="75000"/>
                  </a:schemeClr>
                </a:solidFill>
                <a:latin typeface="Helvetica" pitchFamily="34" charset="0"/>
                <a:cs typeface="Helvetica Neue"/>
              </a:rPr>
              <a:t>A recent research discovered that </a:t>
            </a:r>
            <a:r>
              <a:rPr lang="en-US" altLang="zh-CN" sz="2200" dirty="0" smtClean="0">
                <a:latin typeface="Helvetica"/>
              </a:rPr>
              <a:t>interacting with animals in an active way may lower a person’s blood pressure.</a:t>
            </a:r>
          </a:p>
        </p:txBody>
      </p:sp>
      <p:pic>
        <p:nvPicPr>
          <p:cNvPr id="14"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4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0">
            <a:hlinkClick r:id="" action="ppaction://hlinkshowjump?jump=nextslide"/>
          </p:cNvPr>
          <p:cNvSpPr txBox="1"/>
          <p:nvPr/>
        </p:nvSpPr>
        <p:spPr>
          <a:xfrm>
            <a:off x="6453188" y="5775344"/>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sp>
        <p:nvSpPr>
          <p:cNvPr id="12" name="TextBox 11"/>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3"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5" name="Rectangle 21"/>
          <p:cNvSpPr>
            <a:spLocks noChangeArrowheads="1"/>
          </p:cNvSpPr>
          <p:nvPr/>
        </p:nvSpPr>
        <p:spPr bwMode="auto">
          <a:xfrm>
            <a:off x="500034" y="1972567"/>
            <a:ext cx="8143932" cy="1384995"/>
          </a:xfrm>
          <a:prstGeom prst="rect">
            <a:avLst/>
          </a:prstGeom>
          <a:noFill/>
          <a:ln w="9525">
            <a:noFill/>
            <a:miter lim="800000"/>
            <a:headEnd/>
            <a:tailEnd/>
          </a:ln>
        </p:spPr>
        <p:txBody>
          <a:bodyPr wrap="square">
            <a:spAutoFit/>
          </a:bodyPr>
          <a:lstStyle/>
          <a:p>
            <a:pPr algn="just"/>
            <a:r>
              <a:rPr lang="zh-CN" altLang="en-US" sz="2800" b="1" dirty="0" smtClean="0">
                <a:solidFill>
                  <a:srgbClr val="C00000"/>
                </a:solidFill>
                <a:latin typeface="华文行楷" pitchFamily="2" charset="-122"/>
                <a:ea typeface="华文行楷" pitchFamily="2" charset="-122"/>
              </a:rPr>
              <a:t>随着</a:t>
            </a:r>
            <a:r>
              <a:rPr lang="zh-CN" altLang="en-US" sz="2800" dirty="0" smtClean="0">
                <a:latin typeface="华文行楷" pitchFamily="2" charset="-122"/>
                <a:ea typeface="华文行楷" pitchFamily="2" charset="-122"/>
              </a:rPr>
              <a:t>计算机技术</a:t>
            </a:r>
            <a:r>
              <a:rPr lang="zh-CN" altLang="en-US" sz="2800" b="1" dirty="0" smtClean="0">
                <a:solidFill>
                  <a:srgbClr val="C00000"/>
                </a:solidFill>
                <a:latin typeface="华文行楷" pitchFamily="2" charset="-122"/>
                <a:ea typeface="华文行楷" pitchFamily="2" charset="-122"/>
              </a:rPr>
              <a:t>的广泛应用</a:t>
            </a:r>
            <a:r>
              <a:rPr lang="zh-CN" altLang="en-US" sz="2800" dirty="0" smtClean="0">
                <a:latin typeface="华文行楷" pitchFamily="2" charset="-122"/>
                <a:ea typeface="华文行楷" pitchFamily="2" charset="-122"/>
              </a:rPr>
              <a:t>，我们将培养出善于解决问题和善于思考的一代人，这对于世界的未来是至关重要的。</a:t>
            </a:r>
            <a:endParaRPr lang="zh-CN" altLang="en-US" sz="2600" dirty="0">
              <a:latin typeface="华文行楷" pitchFamily="2" charset="-122"/>
              <a:ea typeface="华文行楷" pitchFamily="2" charset="-122"/>
            </a:endParaRPr>
          </a:p>
        </p:txBody>
      </p:sp>
      <p:sp>
        <p:nvSpPr>
          <p:cNvPr id="17" name="TextBox 4"/>
          <p:cNvSpPr txBox="1">
            <a:spLocks noChangeArrowheads="1"/>
          </p:cNvSpPr>
          <p:nvPr/>
        </p:nvSpPr>
        <p:spPr bwMode="auto">
          <a:xfrm>
            <a:off x="714348" y="1333489"/>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18" name="TextBox 25"/>
          <p:cNvSpPr txBox="1">
            <a:spLocks noChangeArrowheads="1"/>
          </p:cNvSpPr>
          <p:nvPr/>
        </p:nvSpPr>
        <p:spPr bwMode="auto">
          <a:xfrm>
            <a:off x="714348" y="3357562"/>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19" name="矩形 18"/>
          <p:cNvSpPr>
            <a:spLocks noChangeArrowheads="1"/>
          </p:cNvSpPr>
          <p:nvPr/>
        </p:nvSpPr>
        <p:spPr bwMode="auto">
          <a:xfrm>
            <a:off x="571472" y="3929066"/>
            <a:ext cx="8028000" cy="1503040"/>
          </a:xfrm>
          <a:prstGeom prst="rect">
            <a:avLst/>
          </a:prstGeom>
          <a:noFill/>
          <a:ln w="9525">
            <a:noFill/>
            <a:miter lim="800000"/>
            <a:headEnd/>
            <a:tailEnd/>
          </a:ln>
        </p:spPr>
        <p:txBody>
          <a:bodyPr wrap="square">
            <a:spAutoFit/>
          </a:bodyPr>
          <a:lstStyle/>
          <a:p>
            <a:pPr>
              <a:lnSpc>
                <a:spcPts val="2800"/>
              </a:lnSpc>
              <a:spcBef>
                <a:spcPct val="50000"/>
              </a:spcBef>
            </a:pPr>
            <a:r>
              <a:rPr lang="en-US" altLang="zh-CN" sz="2200" b="1" dirty="0" smtClean="0">
                <a:solidFill>
                  <a:srgbClr val="E46C0A"/>
                </a:solidFill>
                <a:latin typeface="Helvetica"/>
                <a:ea typeface="华文行楷" pitchFamily="2" charset="-122"/>
              </a:rPr>
              <a:t>With the widespread application of </a:t>
            </a:r>
            <a:r>
              <a:rPr kumimoji="1" lang="en-US" altLang="zh-CN" sz="2200" dirty="0" smtClean="0">
                <a:latin typeface="Helvetica"/>
              </a:rPr>
              <a:t>laptops and computer science, we are going to produce a generation of problem-solvers and intelligent thinkers, which is indispensable for the future of the world.</a:t>
            </a:r>
          </a:p>
        </p:txBody>
      </p:sp>
      <p:cxnSp>
        <p:nvCxnSpPr>
          <p:cNvPr id="20" name="直接连接符 19"/>
          <p:cNvCxnSpPr/>
          <p:nvPr/>
        </p:nvCxnSpPr>
        <p:spPr>
          <a:xfrm>
            <a:off x="571472" y="1857364"/>
            <a:ext cx="8028000"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71472" y="3857628"/>
            <a:ext cx="8028000"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104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Box 8"/>
          <p:cNvSpPr txBox="1">
            <a:spLocks noChangeArrowheads="1"/>
          </p:cNvSpPr>
          <p:nvPr/>
        </p:nvSpPr>
        <p:spPr bwMode="auto">
          <a:xfrm>
            <a:off x="514379" y="1454995"/>
            <a:ext cx="8129587" cy="830997"/>
          </a:xfrm>
          <a:prstGeom prst="rect">
            <a:avLst/>
          </a:prstGeom>
          <a:noFill/>
          <a:ln w="9525">
            <a:noFill/>
            <a:miter lim="800000"/>
            <a:headEnd/>
            <a:tailEnd/>
          </a:ln>
        </p:spPr>
        <p:txBody>
          <a:bodyPr wrap="square">
            <a:spAutoFit/>
          </a:bodyPr>
          <a:lstStyle/>
          <a:p>
            <a:pPr algn="just" eaLnBrk="0" hangingPunct="0"/>
            <a:r>
              <a:rPr lang="en-US" altLang="zh-CN" sz="2400" dirty="0" smtClean="0">
                <a:latin typeface="Helvetica"/>
                <a:ea typeface="Cambria Math" pitchFamily="18" charset="0"/>
                <a:cs typeface="Arial" charset="0"/>
              </a:rPr>
              <a:t>Look at the following 3 pictures and answer the questions based on these pictures. </a:t>
            </a:r>
            <a:endParaRPr lang="en-US" altLang="zh-CN" sz="2400" dirty="0">
              <a:latin typeface="Helvetica"/>
              <a:ea typeface="Cambria Math" pitchFamily="18" charset="0"/>
              <a:cs typeface="Arial" charset="0"/>
            </a:endParaRPr>
          </a:p>
        </p:txBody>
      </p:sp>
      <p:pic>
        <p:nvPicPr>
          <p:cNvPr id="141315"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13" name="TextBox 12"/>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2" name="矩形 11"/>
          <p:cNvSpPr/>
          <p:nvPr/>
        </p:nvSpPr>
        <p:spPr>
          <a:xfrm>
            <a:off x="3067911" y="427644"/>
            <a:ext cx="4075857" cy="522451"/>
          </a:xfrm>
          <a:prstGeom prst="rect">
            <a:avLst/>
          </a:prstGeom>
        </p:spPr>
        <p:txBody>
          <a:bodyPr wrap="square">
            <a:spAutoFit/>
          </a:bodyPr>
          <a:lstStyle/>
          <a:p>
            <a:pPr algn="just">
              <a:lnSpc>
                <a:spcPct val="130000"/>
              </a:lnSpc>
              <a:defRPr/>
            </a:pPr>
            <a:r>
              <a:rPr lang="en-US" altLang="zh-CN" sz="2400" b="1" dirty="0" smtClean="0">
                <a:solidFill>
                  <a:srgbClr val="006600"/>
                </a:solidFill>
                <a:latin typeface="Helvetica"/>
                <a:ea typeface="Helvetica Neue"/>
                <a:cs typeface="Helvetica Neue"/>
              </a:rPr>
              <a:t>Short answer questions</a:t>
            </a:r>
            <a:endParaRPr lang="zh-CN" altLang="en-US" sz="2400" b="1" dirty="0" smtClean="0">
              <a:solidFill>
                <a:srgbClr val="006600"/>
              </a:solidFill>
              <a:latin typeface="Helvetica"/>
              <a:ea typeface="Helvetica Neue"/>
              <a:cs typeface="Helvetica Neue"/>
            </a:endParaRPr>
          </a:p>
        </p:txBody>
      </p:sp>
      <p:pic>
        <p:nvPicPr>
          <p:cNvPr id="9"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2" descr="D:\找图\新视野读写1\U3\新视野大学英语(第三版)读写教程1 8056680152_S.jpg"/>
          <p:cNvPicPr>
            <a:picLocks noChangeAspect="1" noChangeArrowheads="1"/>
          </p:cNvPicPr>
          <p:nvPr/>
        </p:nvPicPr>
        <p:blipFill>
          <a:blip r:embed="rId6" cstate="print"/>
          <a:srcRect/>
          <a:stretch>
            <a:fillRect/>
          </a:stretch>
        </p:blipFill>
        <p:spPr bwMode="auto">
          <a:xfrm>
            <a:off x="4643438" y="2434183"/>
            <a:ext cx="3208192" cy="1994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99" name="Picture 3" descr="D:\找图\新视野读写1\U3\新视野大学英语(第三版)读写教程1 8038773412_S.jpg"/>
          <p:cNvPicPr>
            <a:picLocks noChangeAspect="1" noChangeArrowheads="1"/>
          </p:cNvPicPr>
          <p:nvPr/>
        </p:nvPicPr>
        <p:blipFill>
          <a:blip r:embed="rId7" cstate="print"/>
          <a:srcRect/>
          <a:stretch>
            <a:fillRect/>
          </a:stretch>
        </p:blipFill>
        <p:spPr bwMode="auto">
          <a:xfrm>
            <a:off x="2484438" y="4572008"/>
            <a:ext cx="3114668" cy="2076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1" name="Picture 5" descr="人,建筑结构,工作场所,教育,室内_128109361_Afeka College of Engineering, Tel Aviv. Israel. June 2007. A Russian born instructor lecturing in class_创意图片_Getty Images China"/>
          <p:cNvPicPr>
            <a:picLocks noChangeAspect="1" noChangeArrowheads="1"/>
          </p:cNvPicPr>
          <p:nvPr/>
        </p:nvPicPr>
        <p:blipFill>
          <a:blip r:embed="rId8"/>
          <a:srcRect/>
          <a:stretch>
            <a:fillRect/>
          </a:stretch>
        </p:blipFill>
        <p:spPr bwMode="auto">
          <a:xfrm>
            <a:off x="1142976" y="2434183"/>
            <a:ext cx="3214710" cy="1994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36891552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38288" y="2335629"/>
            <a:ext cx="6273800" cy="830997"/>
          </a:xfrm>
          <a:prstGeom prst="rect">
            <a:avLst/>
          </a:prstGeom>
          <a:noFill/>
          <a:ln w="9525">
            <a:noFill/>
            <a:miter lim="800000"/>
            <a:headEnd/>
            <a:tailEnd/>
          </a:ln>
        </p:spPr>
        <p:txBody>
          <a:bodyPr>
            <a:spAutoFit/>
          </a:bodyPr>
          <a:lstStyle/>
          <a:p>
            <a:r>
              <a:rPr kumimoji="1" lang="en-US" altLang="zh-CN" sz="2400" dirty="0" smtClean="0">
                <a:latin typeface="Helvetica"/>
              </a:rPr>
              <a:t>With the widespread application of …/</a:t>
            </a:r>
            <a:endParaRPr kumimoji="1" lang="zh-CN" altLang="en-US" sz="2400" dirty="0" smtClean="0">
              <a:latin typeface="Helvetica"/>
            </a:endParaRPr>
          </a:p>
          <a:p>
            <a:r>
              <a:rPr kumimoji="1" lang="en-US" altLang="zh-CN" sz="2400" dirty="0" smtClean="0">
                <a:latin typeface="Helvetica"/>
              </a:rPr>
              <a:t>With the fast/rapid development of …</a:t>
            </a:r>
            <a:endParaRPr kumimoji="1" lang="en-US" altLang="zh-CN" sz="2400" dirty="0">
              <a:latin typeface="Helvetica"/>
            </a:endParaRPr>
          </a:p>
        </p:txBody>
      </p:sp>
      <p:sp>
        <p:nvSpPr>
          <p:cNvPr id="5" name="TextBox 4"/>
          <p:cNvSpPr txBox="1"/>
          <p:nvPr/>
        </p:nvSpPr>
        <p:spPr>
          <a:xfrm>
            <a:off x="1538288" y="1759664"/>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559765"/>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03648" y="4204417"/>
            <a:ext cx="6408440" cy="1010533"/>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smtClean="0">
                <a:latin typeface="华文行楷" pitchFamily="2" charset="-122"/>
                <a:ea typeface="华文行楷" pitchFamily="2" charset="-122"/>
              </a:rPr>
              <a:t> </a:t>
            </a:r>
            <a:r>
              <a:rPr lang="zh-CN" altLang="en-US" sz="2600" dirty="0">
                <a:latin typeface="华文行楷" pitchFamily="2" charset="-122"/>
                <a:ea typeface="华文行楷" pitchFamily="2" charset="-122"/>
              </a:rPr>
              <a:t>用于表达</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某事或某物的发展或应用</a:t>
            </a:r>
            <a:r>
              <a:rPr lang="zh-CN" altLang="en-US" sz="2600" dirty="0" smtClean="0">
                <a:latin typeface="华文行楷" pitchFamily="2" charset="-122"/>
                <a:ea typeface="华文行楷" pitchFamily="2" charset="-122"/>
              </a:rPr>
              <a:t>”</a:t>
            </a:r>
            <a:r>
              <a:rPr lang="zh-CN" altLang="en-US" sz="2600" dirty="0">
                <a:latin typeface="华文行楷" pitchFamily="2" charset="-122"/>
                <a:ea typeface="华文行楷" pitchFamily="2" charset="-122"/>
              </a:rPr>
              <a:t>。</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404090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2263621"/>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46792"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3" name="TextBox 12"/>
          <p:cNvSpPr txBox="1"/>
          <p:nvPr/>
        </p:nvSpPr>
        <p:spPr>
          <a:xfrm>
            <a:off x="206375" y="4984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Language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2"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sp>
        <p:nvSpPr>
          <p:cNvPr id="16" name="TextBox 15"/>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00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280" t="15609"/>
          <a:stretch/>
        </p:blipFill>
        <p:spPr bwMode="auto">
          <a:xfrm>
            <a:off x="500034" y="1484784"/>
            <a:ext cx="8248430" cy="5016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214414" y="3708846"/>
            <a:ext cx="6483950" cy="505972"/>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(seriousness</a:t>
            </a:r>
            <a:r>
              <a:rPr kumimoji="1" lang="en-US" altLang="zh-CN" sz="2400" dirty="0" smtClean="0">
                <a:solidFill>
                  <a:schemeClr val="accent4">
                    <a:lumMod val="10000"/>
                  </a:schemeClr>
                </a:solidFill>
              </a:rPr>
              <a:t>/ </a:t>
            </a:r>
            <a:r>
              <a:rPr kumimoji="1" lang="en-US" altLang="zh-CN" sz="2400" dirty="0" smtClean="0">
                <a:solidFill>
                  <a:srgbClr val="000000"/>
                </a:solidFill>
              </a:rPr>
              <a:t>information security/ on the rise)</a:t>
            </a:r>
            <a:endParaRPr kumimoji="1" lang="en-US" altLang="zh-CN" sz="2400" dirty="0">
              <a:solidFill>
                <a:schemeClr val="accent4">
                  <a:lumMod val="10000"/>
                </a:schemeClr>
              </a:solidFill>
            </a:endParaRPr>
          </a:p>
        </p:txBody>
      </p:sp>
      <p:sp>
        <p:nvSpPr>
          <p:cNvPr id="23" name="TextBox 22"/>
          <p:cNvSpPr txBox="1"/>
          <p:nvPr/>
        </p:nvSpPr>
        <p:spPr>
          <a:xfrm>
            <a:off x="1071538"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142976" y="2312251"/>
            <a:ext cx="7000924" cy="830997"/>
          </a:xfrm>
          <a:prstGeom prst="rect">
            <a:avLst/>
          </a:prstGeom>
          <a:noFill/>
        </p:spPr>
        <p:txBody>
          <a:bodyPr wrap="square" rtlCol="0">
            <a:spAutoFit/>
          </a:bodyPr>
          <a:lstStyle/>
          <a:p>
            <a:pPr fontAlgn="base">
              <a:spcBef>
                <a:spcPct val="50000"/>
              </a:spcBef>
              <a:spcAft>
                <a:spcPct val="0"/>
              </a:spcAft>
              <a:defRPr/>
            </a:pPr>
            <a:r>
              <a:rPr lang="zh-CN" altLang="en-US" sz="2400" dirty="0" smtClean="0">
                <a:latin typeface="华文行楷" pitchFamily="2" charset="-122"/>
                <a:ea typeface="华文行楷" pitchFamily="2" charset="-122"/>
              </a:rPr>
              <a:t>随着互联网的迅猛发展和广泛应用，网络信息安全问题变得越来越严峻。</a:t>
            </a:r>
          </a:p>
        </p:txBody>
      </p:sp>
      <p:sp>
        <p:nvSpPr>
          <p:cNvPr id="25" name="TextBox 24"/>
          <p:cNvSpPr txBox="1"/>
          <p:nvPr/>
        </p:nvSpPr>
        <p:spPr>
          <a:xfrm>
            <a:off x="1071538" y="329374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Box 11"/>
          <p:cNvSpPr txBox="1"/>
          <p:nvPr/>
        </p:nvSpPr>
        <p:spPr>
          <a:xfrm>
            <a:off x="206685" y="499165"/>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Language focus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6" name="矩形 15"/>
          <p:cNvSpPr>
            <a:spLocks noChangeArrowheads="1"/>
          </p:cNvSpPr>
          <p:nvPr/>
        </p:nvSpPr>
        <p:spPr bwMode="auto">
          <a:xfrm>
            <a:off x="1214414" y="4214818"/>
            <a:ext cx="6715172" cy="1169551"/>
          </a:xfrm>
          <a:prstGeom prst="rect">
            <a:avLst/>
          </a:prstGeom>
          <a:noFill/>
          <a:ln w="9525">
            <a:noFill/>
            <a:miter lim="800000"/>
            <a:headEnd/>
            <a:tailEnd/>
          </a:ln>
        </p:spPr>
        <p:txBody>
          <a:bodyPr wrap="square">
            <a:spAutoFit/>
          </a:bodyPr>
          <a:lstStyle/>
          <a:p>
            <a:pPr>
              <a:lnSpc>
                <a:spcPts val="2800"/>
              </a:lnSpc>
              <a:spcBef>
                <a:spcPct val="50000"/>
              </a:spcBef>
              <a:defRPr/>
            </a:pPr>
            <a:r>
              <a:rPr lang="en-US" altLang="zh-CN" sz="2200" b="1" dirty="0" smtClean="0">
                <a:solidFill>
                  <a:schemeClr val="accent6">
                    <a:lumMod val="75000"/>
                  </a:schemeClr>
                </a:solidFill>
                <a:latin typeface="Helvetica" pitchFamily="34" charset="0"/>
                <a:cs typeface="Helvetica Neue"/>
              </a:rPr>
              <a:t>With the rapid development and widespread application of </a:t>
            </a:r>
            <a:r>
              <a:rPr kumimoji="1" lang="en-US" altLang="zh-CN" sz="2200" dirty="0" smtClean="0">
                <a:latin typeface="Helvetica"/>
              </a:rPr>
              <a:t>Internet, the seriousness of Internet information security is on the rise.</a:t>
            </a:r>
          </a:p>
        </p:txBody>
      </p:sp>
      <p:sp>
        <p:nvSpPr>
          <p:cNvPr id="14" name="TextBox 13"/>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chemeClr val="accent6">
                    <a:lumMod val="75000"/>
                  </a:schemeClr>
                </a:solidFill>
              </a:rPr>
              <a:t>Functional patterns</a:t>
            </a:r>
            <a:endParaRPr lang="en-US" altLang="zh-CN" sz="2400" dirty="0">
              <a:solidFill>
                <a:schemeClr val="accent6">
                  <a:lumMod val="75000"/>
                </a:schemeClr>
              </a:solidFill>
            </a:endParaRPr>
          </a:p>
        </p:txBody>
      </p:sp>
      <p:pic>
        <p:nvPicPr>
          <p:cNvPr id="15"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p:cNvSpPr txBox="1"/>
          <p:nvPr/>
        </p:nvSpPr>
        <p:spPr>
          <a:xfrm>
            <a:off x="206685" y="499165"/>
            <a:ext cx="3481433" cy="461665"/>
          </a:xfrm>
          <a:prstGeom prst="rect">
            <a:avLst/>
          </a:prstGeom>
          <a:noFill/>
        </p:spPr>
        <p:txBody>
          <a:bodyPr wrap="square" rtlCol="0">
            <a:spAutoFit/>
          </a:bodyPr>
          <a:lstStyle/>
          <a:p>
            <a:r>
              <a:rPr lang="en-US" altLang="zh-CN" sz="2400" b="1" dirty="0" smtClean="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ndParaRPr>
          </a:p>
        </p:txBody>
      </p:sp>
      <p:sp>
        <p:nvSpPr>
          <p:cNvPr id="29" name="TextBox 28"/>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F79646">
                    <a:lumMod val="75000"/>
                  </a:srgbClr>
                </a:solidFill>
              </a:rPr>
              <a:t>Language appreciation</a:t>
            </a:r>
            <a:endParaRPr lang="en-US" altLang="zh-CN" sz="2400" dirty="0">
              <a:solidFill>
                <a:srgbClr val="F79646">
                  <a:lumMod val="75000"/>
                </a:srgbClr>
              </a:solidFill>
            </a:endParaRPr>
          </a:p>
        </p:txBody>
      </p:sp>
      <p:grpSp>
        <p:nvGrpSpPr>
          <p:cNvPr id="15" name="Group 35"/>
          <p:cNvGrpSpPr>
            <a:grpSpLocks/>
          </p:cNvGrpSpPr>
          <p:nvPr/>
        </p:nvGrpSpPr>
        <p:grpSpPr bwMode="auto">
          <a:xfrm rot="872659">
            <a:off x="5090235" y="1463686"/>
            <a:ext cx="3739012" cy="3553021"/>
            <a:chOff x="3405566" y="3376204"/>
            <a:chExt cx="1744476" cy="2208842"/>
          </a:xfrm>
        </p:grpSpPr>
        <p:grpSp>
          <p:nvGrpSpPr>
            <p:cNvPr id="20" name="Group 21"/>
            <p:cNvGrpSpPr>
              <a:grpSpLocks/>
            </p:cNvGrpSpPr>
            <p:nvPr/>
          </p:nvGrpSpPr>
          <p:grpSpPr bwMode="auto">
            <a:xfrm rot="-396937">
              <a:off x="3405566" y="3376204"/>
              <a:ext cx="1744476" cy="2208842"/>
              <a:chOff x="772339" y="426682"/>
              <a:chExt cx="1744476" cy="2208842"/>
            </a:xfrm>
          </p:grpSpPr>
          <p:sp>
            <p:nvSpPr>
              <p:cNvPr id="22" name="Freeform 6"/>
              <p:cNvSpPr>
                <a:spLocks/>
              </p:cNvSpPr>
              <p:nvPr/>
            </p:nvSpPr>
            <p:spPr bwMode="auto">
              <a:xfrm rot="346487">
                <a:off x="776515" y="426682"/>
                <a:ext cx="1740300" cy="220884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72339" y="618631"/>
                <a:ext cx="1741616" cy="151688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551853" y="3554752"/>
              <a:ext cx="1504314" cy="1886996"/>
            </a:xfrm>
            <a:prstGeom prst="rect">
              <a:avLst/>
            </a:prstGeom>
            <a:noFill/>
            <a:ln w="9525">
              <a:noFill/>
              <a:miter lim="800000"/>
              <a:headEnd/>
              <a:tailEnd/>
            </a:ln>
          </p:spPr>
          <p:txBody>
            <a:bodyPr>
              <a:spAutoFit/>
            </a:bodyPr>
            <a:lstStyle/>
            <a:p>
              <a:pPr algn="just" eaLnBrk="0" hangingPunct="0">
                <a:lnSpc>
                  <a:spcPct val="85000"/>
                </a:lnSpc>
              </a:pPr>
              <a:r>
                <a:rPr lang="zh-CN" altLang="en-US" sz="2800" dirty="0" smtClean="0">
                  <a:latin typeface="华文行楷" pitchFamily="2" charset="-122"/>
                  <a:ea typeface="华文行楷" pitchFamily="2" charset="-122"/>
                </a:rPr>
                <a:t>欢迎来体验</a:t>
              </a:r>
              <a:r>
                <a:rPr lang="en-US" sz="2800" dirty="0" smtClean="0">
                  <a:latin typeface="华文行楷" pitchFamily="2" charset="-122"/>
                  <a:ea typeface="华文行楷" pitchFamily="2" charset="-122"/>
                </a:rPr>
                <a:t>21</a:t>
              </a:r>
              <a:r>
                <a:rPr lang="zh-CN" altLang="en-US" sz="2800" dirty="0" smtClean="0">
                  <a:latin typeface="华文行楷" pitchFamily="2" charset="-122"/>
                  <a:ea typeface="华文行楷" pitchFamily="2" charset="-122"/>
                </a:rPr>
                <a:t>世纪的大学生活：通过源源不断的信息流，学生之间、师生之间建立了电子化的联系，一天</a:t>
              </a:r>
              <a:r>
                <a:rPr lang="en-US" sz="2800" dirty="0" smtClean="0">
                  <a:latin typeface="华文行楷" pitchFamily="2" charset="-122"/>
                  <a:ea typeface="华文行楷" pitchFamily="2" charset="-122"/>
                </a:rPr>
                <a:t>24</a:t>
              </a:r>
              <a:r>
                <a:rPr lang="zh-CN" altLang="en-US" sz="2800" dirty="0" smtClean="0">
                  <a:latin typeface="华文行楷" pitchFamily="2" charset="-122"/>
                  <a:ea typeface="华文行楷" pitchFamily="2" charset="-122"/>
                </a:rPr>
                <a:t>小时，一周</a:t>
              </a:r>
              <a:r>
                <a:rPr lang="en-US" sz="2800" dirty="0" smtClean="0">
                  <a:latin typeface="华文行楷" pitchFamily="2" charset="-122"/>
                  <a:ea typeface="华文行楷" pitchFamily="2" charset="-122"/>
                </a:rPr>
                <a:t>7</a:t>
              </a:r>
              <a:r>
                <a:rPr lang="zh-CN" altLang="en-US" sz="2800" dirty="0" smtClean="0">
                  <a:latin typeface="华文行楷" pitchFamily="2" charset="-122"/>
                  <a:ea typeface="华文行楷" pitchFamily="2" charset="-122"/>
                </a:rPr>
                <a:t>天，从不间断。</a:t>
              </a: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grpSp>
        <p:nvGrpSpPr>
          <p:cNvPr id="31" name="Group 35"/>
          <p:cNvGrpSpPr>
            <a:grpSpLocks/>
          </p:cNvGrpSpPr>
          <p:nvPr/>
        </p:nvGrpSpPr>
        <p:grpSpPr bwMode="auto">
          <a:xfrm rot="-1117645">
            <a:off x="416785" y="2095388"/>
            <a:ext cx="4675184" cy="4057776"/>
            <a:chOff x="3399364" y="3334988"/>
            <a:chExt cx="1752019" cy="1971301"/>
          </a:xfrm>
        </p:grpSpPr>
        <p:grpSp>
          <p:nvGrpSpPr>
            <p:cNvPr id="32" name="Group 21"/>
            <p:cNvGrpSpPr>
              <a:grpSpLocks/>
            </p:cNvGrpSpPr>
            <p:nvPr/>
          </p:nvGrpSpPr>
          <p:grpSpPr bwMode="auto">
            <a:xfrm rot="-396937">
              <a:off x="3399364" y="3334988"/>
              <a:ext cx="1752019" cy="1971301"/>
              <a:chOff x="784586" y="386251"/>
              <a:chExt cx="1752019" cy="1971301"/>
            </a:xfrm>
          </p:grpSpPr>
          <p:sp>
            <p:nvSpPr>
              <p:cNvPr id="34" name="Freeform 6"/>
              <p:cNvSpPr>
                <a:spLocks/>
              </p:cNvSpPr>
              <p:nvPr/>
            </p:nvSpPr>
            <p:spPr bwMode="auto">
              <a:xfrm rot="346487">
                <a:off x="784586" y="663245"/>
                <a:ext cx="1740577" cy="1694307"/>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5" name="Freeform 6"/>
              <p:cNvSpPr>
                <a:spLocks/>
              </p:cNvSpPr>
              <p:nvPr/>
            </p:nvSpPr>
            <p:spPr bwMode="auto">
              <a:xfrm rot="485220">
                <a:off x="794667" y="386251"/>
                <a:ext cx="1741938" cy="197109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33" name="TextBox 28"/>
            <p:cNvSpPr txBox="1">
              <a:spLocks noChangeArrowheads="1"/>
            </p:cNvSpPr>
            <p:nvPr/>
          </p:nvSpPr>
          <p:spPr bwMode="auto">
            <a:xfrm rot="21540000">
              <a:off x="3452138" y="3431063"/>
              <a:ext cx="1626019" cy="1697056"/>
            </a:xfrm>
            <a:prstGeom prst="rect">
              <a:avLst/>
            </a:prstGeom>
            <a:noFill/>
            <a:ln w="9525">
              <a:noFill/>
              <a:miter lim="800000"/>
              <a:headEnd/>
              <a:tailEnd/>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65125" indent="-365125" algn="just" fontAlgn="auto">
                <a:lnSpc>
                  <a:spcPct val="85000"/>
                </a:lnSpc>
                <a:spcBef>
                  <a:spcPts val="0"/>
                </a:spcBef>
                <a:spcAft>
                  <a:spcPts val="0"/>
                </a:spcAft>
                <a:defRPr/>
              </a:pPr>
              <a:r>
                <a:rPr kumimoji="1" lang="en-US" altLang="zh-CN" sz="2600" b="0" dirty="0">
                  <a:solidFill>
                    <a:srgbClr val="8E0000"/>
                  </a:solidFill>
                  <a:latin typeface="Helvetica"/>
                  <a:ea typeface="楷体"/>
                  <a:cs typeface="华文新魏" charset="0"/>
                </a:rPr>
                <a:t>a. </a:t>
              </a:r>
              <a:r>
                <a:rPr kumimoji="1" lang="en-US" altLang="zh-CN" sz="2600" b="0" dirty="0" smtClean="0">
                  <a:solidFill>
                    <a:srgbClr val="8E0000"/>
                  </a:solidFill>
                  <a:latin typeface="Helvetica"/>
                  <a:ea typeface="楷体"/>
                  <a:cs typeface="华文新魏" charset="0"/>
                </a:rPr>
                <a:t>Welcome to college life in the 21st century, where students on campus are electronically linked to each other, to professors and to their </a:t>
              </a:r>
              <a:r>
                <a:rPr kumimoji="1" lang="en-US" altLang="zh-CN" sz="2600" b="0" dirty="0" err="1" smtClean="0">
                  <a:solidFill>
                    <a:srgbClr val="8E0000"/>
                  </a:solidFill>
                  <a:latin typeface="Helvetica"/>
                  <a:ea typeface="楷体"/>
                  <a:cs typeface="华文新魏" charset="0"/>
                </a:rPr>
                <a:t>classwork</a:t>
              </a:r>
              <a:r>
                <a:rPr kumimoji="1" lang="en-US" altLang="zh-CN" sz="2600" b="0" dirty="0" smtClean="0">
                  <a:solidFill>
                    <a:srgbClr val="8E0000"/>
                  </a:solidFill>
                  <a:latin typeface="Helvetica"/>
                  <a:ea typeface="楷体"/>
                  <a:cs typeface="华文新魏" charset="0"/>
                </a:rPr>
                <a:t> 24/7 in an ever-flowing river of information and communication. (Para. 3, L1)</a:t>
              </a:r>
              <a:endParaRPr kumimoji="1" lang="en-US" altLang="zh-CN" sz="2600" b="0" dirty="0">
                <a:solidFill>
                  <a:srgbClr val="8E0000"/>
                </a:solidFill>
                <a:latin typeface="Helvetica"/>
                <a:ea typeface="楷体"/>
                <a:cs typeface="华文新魏" charset="0"/>
              </a:endParaRPr>
            </a:p>
          </p:txBody>
        </p:sp>
      </p:grpSp>
      <p:pic>
        <p:nvPicPr>
          <p:cNvPr id="18"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152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ppt_w*0.70"/>
                                          </p:val>
                                        </p:tav>
                                        <p:tav tm="100000">
                                          <p:val>
                                            <p:strVal val="#ppt_w"/>
                                          </p:val>
                                        </p:tav>
                                      </p:tavLst>
                                    </p:anim>
                                    <p:anim calcmode="lin" valueType="num">
                                      <p:cBhvr>
                                        <p:cTn id="8" dur="1000" fill="hold"/>
                                        <p:tgtEl>
                                          <p:spTgt spid="31"/>
                                        </p:tgtEl>
                                        <p:attrNameLst>
                                          <p:attrName>ppt_h</p:attrName>
                                        </p:attrNameLst>
                                      </p:cBhvr>
                                      <p:tavLst>
                                        <p:tav tm="0">
                                          <p:val>
                                            <p:strVal val="#ppt_h"/>
                                          </p:val>
                                        </p:tav>
                                        <p:tav tm="100000">
                                          <p:val>
                                            <p:strVal val="#ppt_h"/>
                                          </p:val>
                                        </p:tav>
                                      </p:tavLst>
                                    </p:anim>
                                    <p:animEffect transition="in" filter="fade">
                                      <p:cBhvr>
                                        <p:cTn id="9" dur="1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8" name="Group 35"/>
          <p:cNvGrpSpPr>
            <a:grpSpLocks/>
          </p:cNvGrpSpPr>
          <p:nvPr/>
        </p:nvGrpSpPr>
        <p:grpSpPr bwMode="auto">
          <a:xfrm rot="872659">
            <a:off x="5144831" y="1845178"/>
            <a:ext cx="3560338" cy="2171699"/>
            <a:chOff x="3386782" y="3571595"/>
            <a:chExt cx="1765861" cy="1314597"/>
          </a:xfrm>
        </p:grpSpPr>
        <p:grpSp>
          <p:nvGrpSpPr>
            <p:cNvPr id="19" name="Group 21"/>
            <p:cNvGrpSpPr>
              <a:grpSpLocks/>
            </p:cNvGrpSpPr>
            <p:nvPr/>
          </p:nvGrpSpPr>
          <p:grpSpPr bwMode="auto">
            <a:xfrm rot="-396937">
              <a:off x="3386782" y="3571595"/>
              <a:ext cx="1765861" cy="1314597"/>
              <a:chOff x="782611" y="622817"/>
              <a:chExt cx="1765861" cy="1314597"/>
            </a:xfrm>
          </p:grpSpPr>
          <p:sp>
            <p:nvSpPr>
              <p:cNvPr id="24" name="Freeform 6"/>
              <p:cNvSpPr>
                <a:spLocks/>
              </p:cNvSpPr>
              <p:nvPr/>
            </p:nvSpPr>
            <p:spPr bwMode="auto">
              <a:xfrm rot="346487">
                <a:off x="808172" y="664763"/>
                <a:ext cx="1740300" cy="11881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00B0F0"/>
                </a:solidFill>
                <a:round/>
                <a:headEnd/>
                <a:tailEnd/>
              </a:ln>
              <a:effectLst>
                <a:glow rad="139700">
                  <a:schemeClr val="accent5">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2486" y="622769"/>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3" name="TextBox 28"/>
            <p:cNvSpPr txBox="1">
              <a:spLocks noChangeArrowheads="1"/>
            </p:cNvSpPr>
            <p:nvPr/>
          </p:nvSpPr>
          <p:spPr bwMode="auto">
            <a:xfrm rot="21540000">
              <a:off x="3525716" y="3821786"/>
              <a:ext cx="1504314" cy="950553"/>
            </a:xfrm>
            <a:prstGeom prst="rect">
              <a:avLst/>
            </a:prstGeom>
            <a:noFill/>
            <a:ln w="9525">
              <a:noFill/>
              <a:miter lim="800000"/>
              <a:headEnd/>
              <a:tailEnd/>
            </a:ln>
          </p:spPr>
          <p:txBody>
            <a:bodyPr>
              <a:spAutoFit/>
            </a:bodyPr>
            <a:lstStyle/>
            <a:p>
              <a:pPr algn="just" eaLnBrk="0" hangingPunct="0">
                <a:lnSpc>
                  <a:spcPct val="85000"/>
                </a:lnSpc>
              </a:pPr>
              <a:r>
                <a:rPr lang="zh-CN" altLang="en-US" sz="2800" dirty="0" smtClean="0">
                  <a:latin typeface="华文行楷" pitchFamily="2" charset="-122"/>
                  <a:ea typeface="华文行楷" pitchFamily="2" charset="-122"/>
                </a:rPr>
                <a:t>对于大多数本科生来说，永不间断的网络是大学生活的动力。</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26" name="Group 35"/>
          <p:cNvGrpSpPr>
            <a:grpSpLocks/>
          </p:cNvGrpSpPr>
          <p:nvPr/>
        </p:nvGrpSpPr>
        <p:grpSpPr bwMode="auto">
          <a:xfrm rot="-1117645">
            <a:off x="267571" y="2678320"/>
            <a:ext cx="5089480" cy="2971395"/>
            <a:chOff x="3323802" y="3569842"/>
            <a:chExt cx="1835381" cy="1739136"/>
          </a:xfrm>
        </p:grpSpPr>
        <p:grpSp>
          <p:nvGrpSpPr>
            <p:cNvPr id="27" name="Group 21"/>
            <p:cNvGrpSpPr>
              <a:grpSpLocks/>
            </p:cNvGrpSpPr>
            <p:nvPr/>
          </p:nvGrpSpPr>
          <p:grpSpPr bwMode="auto">
            <a:xfrm rot="-396937">
              <a:off x="3323802" y="3569842"/>
              <a:ext cx="1835381" cy="1739136"/>
              <a:chOff x="695565" y="616411"/>
              <a:chExt cx="1835381" cy="1739136"/>
            </a:xfrm>
          </p:grpSpPr>
          <p:sp>
            <p:nvSpPr>
              <p:cNvPr id="36" name="Freeform 6"/>
              <p:cNvSpPr>
                <a:spLocks/>
              </p:cNvSpPr>
              <p:nvPr/>
            </p:nvSpPr>
            <p:spPr bwMode="auto">
              <a:xfrm rot="346487">
                <a:off x="784610" y="660833"/>
                <a:ext cx="1740587" cy="1694714"/>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695565" y="616411"/>
                <a:ext cx="1835381" cy="131454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330217" y="3853223"/>
              <a:ext cx="1757192" cy="683480"/>
            </a:xfrm>
            <a:prstGeom prst="rect">
              <a:avLst/>
            </a:prstGeom>
            <a:noFill/>
            <a:ln w="9525">
              <a:noFill/>
              <a:miter lim="800000"/>
              <a:headEnd/>
              <a:tailEnd/>
            </a:ln>
          </p:spPr>
          <p:txBody>
            <a:bodyPr wrap="square">
              <a:spAutoFit/>
            </a:bodyPr>
            <a:lstStyle/>
            <a:p>
              <a:pPr marL="357188" indent="-357188" eaLnBrk="0" hangingPunct="0">
                <a:lnSpc>
                  <a:spcPct val="85000"/>
                </a:lnSpc>
              </a:pPr>
              <a:r>
                <a:rPr kumimoji="1" lang="en-US" altLang="zh-CN" sz="2600" dirty="0">
                  <a:solidFill>
                    <a:srgbClr val="8E0000"/>
                  </a:solidFill>
                  <a:latin typeface="Helvetica"/>
                  <a:ea typeface="楷体"/>
                  <a:cs typeface="华文新魏" pitchFamily="2" charset="-122"/>
                </a:rPr>
                <a:t>b. </a:t>
              </a:r>
              <a:r>
                <a:rPr kumimoji="1" lang="en-US" altLang="zh-CN" sz="2600" dirty="0" smtClean="0">
                  <a:solidFill>
                    <a:srgbClr val="8E0000"/>
                  </a:solidFill>
                  <a:latin typeface="Helvetica"/>
                  <a:ea typeface="楷体"/>
                  <a:cs typeface="华文新魏" pitchFamily="2" charset="-122"/>
                </a:rPr>
                <a:t>For most undergraduates, non-stop Internet connectivity is the fuel of college life. (Para. 6, L1)</a:t>
              </a:r>
              <a:endParaRPr kumimoji="1" lang="en-US" altLang="zh-CN" sz="2600" dirty="0">
                <a:solidFill>
                  <a:srgbClr val="8E0000"/>
                </a:solidFill>
                <a:latin typeface="Helvetica"/>
                <a:ea typeface="楷体"/>
                <a:cs typeface="华文新魏" pitchFamily="2" charset="-122"/>
              </a:endParaRPr>
            </a:p>
          </p:txBody>
        </p:sp>
      </p:grpSp>
      <p:pic>
        <p:nvPicPr>
          <p:cNvPr id="20"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206685" y="499165"/>
            <a:ext cx="3481433" cy="461665"/>
          </a:xfrm>
          <a:prstGeom prst="rect">
            <a:avLst/>
          </a:prstGeom>
          <a:noFill/>
        </p:spPr>
        <p:txBody>
          <a:bodyPr wrap="square" rtlCol="0">
            <a:spAutoFit/>
          </a:bodyPr>
          <a:lstStyle/>
          <a:p>
            <a:r>
              <a:rPr lang="en-US" altLang="zh-CN" sz="2400" b="1" dirty="0" smtClean="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ndParaRPr>
          </a:p>
        </p:txBody>
      </p:sp>
      <p:sp>
        <p:nvSpPr>
          <p:cNvPr id="22" name="TextBox 21"/>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F79646">
                    <a:lumMod val="75000"/>
                  </a:srgbClr>
                </a:solidFill>
              </a:rPr>
              <a:t>Language appreciation</a:t>
            </a:r>
            <a:endParaRPr lang="en-US" altLang="zh-CN" sz="2400" dirty="0">
              <a:solidFill>
                <a:srgbClr val="F79646">
                  <a:lumMod val="75000"/>
                </a:srgbClr>
              </a:solidFill>
            </a:endParaRPr>
          </a:p>
        </p:txBody>
      </p:sp>
      <p:pic>
        <p:nvPicPr>
          <p:cNvPr id="15"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8" name="Group 35"/>
          <p:cNvGrpSpPr>
            <a:grpSpLocks/>
          </p:cNvGrpSpPr>
          <p:nvPr/>
        </p:nvGrpSpPr>
        <p:grpSpPr bwMode="auto">
          <a:xfrm rot="872659">
            <a:off x="5297587" y="1427596"/>
            <a:ext cx="3494033" cy="2171700"/>
            <a:chOff x="3386787" y="3571680"/>
            <a:chExt cx="1764391" cy="1314597"/>
          </a:xfrm>
        </p:grpSpPr>
        <p:grpSp>
          <p:nvGrpSpPr>
            <p:cNvPr id="19" name="Group 21"/>
            <p:cNvGrpSpPr>
              <a:grpSpLocks/>
            </p:cNvGrpSpPr>
            <p:nvPr/>
          </p:nvGrpSpPr>
          <p:grpSpPr bwMode="auto">
            <a:xfrm rot="-396937">
              <a:off x="3386787" y="3571680"/>
              <a:ext cx="1764391" cy="1314597"/>
              <a:chOff x="782611" y="622817"/>
              <a:chExt cx="1764391" cy="1314597"/>
            </a:xfrm>
          </p:grpSpPr>
          <p:sp>
            <p:nvSpPr>
              <p:cNvPr id="24" name="Freeform 6"/>
              <p:cNvSpPr>
                <a:spLocks/>
              </p:cNvSpPr>
              <p:nvPr/>
            </p:nvSpPr>
            <p:spPr bwMode="auto">
              <a:xfrm rot="346487">
                <a:off x="806702" y="664682"/>
                <a:ext cx="1740300" cy="1220184"/>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3">
                    <a:lumMod val="75000"/>
                  </a:schemeClr>
                </a:solidFill>
                <a:round/>
                <a:headEnd/>
                <a:tailEnd/>
              </a:ln>
              <a:effectLst>
                <a:glow rad="1397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2478" y="622637"/>
                <a:ext cx="174159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3" name="TextBox 28"/>
            <p:cNvSpPr txBox="1">
              <a:spLocks noChangeArrowheads="1"/>
            </p:cNvSpPr>
            <p:nvPr/>
          </p:nvSpPr>
          <p:spPr bwMode="auto">
            <a:xfrm rot="21540000">
              <a:off x="3475388" y="3782562"/>
              <a:ext cx="1616120" cy="942711"/>
            </a:xfrm>
            <a:prstGeom prst="rect">
              <a:avLst/>
            </a:prstGeom>
            <a:noFill/>
            <a:ln w="9525">
              <a:noFill/>
              <a:miter lim="800000"/>
              <a:headEnd/>
              <a:tailEnd/>
            </a:ln>
          </p:spPr>
          <p:txBody>
            <a:bodyPr wrap="square">
              <a:spAutoFit/>
            </a:bodyPr>
            <a:lstStyle/>
            <a:p>
              <a:pPr algn="just" eaLnBrk="0" hangingPunct="0">
                <a:lnSpc>
                  <a:spcPct val="85000"/>
                </a:lnSpc>
              </a:pPr>
              <a:r>
                <a:rPr lang="zh-CN" altLang="en-US" sz="2800" dirty="0" smtClean="0">
                  <a:latin typeface="华文行楷" pitchFamily="2" charset="-122"/>
                  <a:ea typeface="华文行楷" pitchFamily="2" charset="-122"/>
                </a:rPr>
                <a:t>在过去的几年中，学校率先把校园变成了被无线网络覆盖的世界。</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26" name="Group 35"/>
          <p:cNvGrpSpPr>
            <a:grpSpLocks/>
          </p:cNvGrpSpPr>
          <p:nvPr/>
        </p:nvGrpSpPr>
        <p:grpSpPr bwMode="auto">
          <a:xfrm rot="-1117645">
            <a:off x="327446" y="2425552"/>
            <a:ext cx="5097340" cy="3117852"/>
            <a:chOff x="3388621" y="3501427"/>
            <a:chExt cx="1757865" cy="1572824"/>
          </a:xfrm>
        </p:grpSpPr>
        <p:grpSp>
          <p:nvGrpSpPr>
            <p:cNvPr id="27" name="Group 21"/>
            <p:cNvGrpSpPr>
              <a:grpSpLocks/>
            </p:cNvGrpSpPr>
            <p:nvPr/>
          </p:nvGrpSpPr>
          <p:grpSpPr bwMode="auto">
            <a:xfrm rot="-396937">
              <a:off x="3388621" y="3501427"/>
              <a:ext cx="1757865" cy="1572824"/>
              <a:chOff x="777673" y="552007"/>
              <a:chExt cx="1757865" cy="1572824"/>
            </a:xfrm>
          </p:grpSpPr>
          <p:sp>
            <p:nvSpPr>
              <p:cNvPr id="3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470489" y="3734742"/>
              <a:ext cx="1592555" cy="1247516"/>
            </a:xfrm>
            <a:prstGeom prst="rect">
              <a:avLst/>
            </a:prstGeom>
            <a:noFill/>
            <a:ln w="9525">
              <a:noFill/>
              <a:miter lim="800000"/>
              <a:headEnd/>
              <a:tailEnd/>
            </a:ln>
          </p:spPr>
          <p:txBody>
            <a:bodyPr wrap="square">
              <a:spAutoFit/>
            </a:bodyPr>
            <a:lstStyle/>
            <a:p>
              <a:pPr algn="just" eaLnBrk="0" hangingPunct="0">
                <a:lnSpc>
                  <a:spcPct val="85000"/>
                </a:lnSpc>
              </a:pPr>
              <a:r>
                <a:rPr kumimoji="1" lang="en-US" altLang="zh-CN" sz="2600" dirty="0">
                  <a:solidFill>
                    <a:srgbClr val="8E0000"/>
                  </a:solidFill>
                  <a:latin typeface="Helvetica"/>
                  <a:ea typeface="楷体"/>
                  <a:cs typeface="华文新魏" pitchFamily="2" charset="-122"/>
                </a:rPr>
                <a:t>c. </a:t>
              </a:r>
              <a:r>
                <a:rPr kumimoji="1" lang="en-US" altLang="zh-CN" sz="2600" dirty="0" smtClean="0">
                  <a:solidFill>
                    <a:srgbClr val="8E0000"/>
                  </a:solidFill>
                  <a:latin typeface="Helvetica"/>
                  <a:ea typeface="楷体"/>
                  <a:cs typeface="华文新魏" pitchFamily="2" charset="-122"/>
                </a:rPr>
                <a:t>In the past few years, schools have taken the lead by turning their campuses into bubbles of Wi-Fi networks. (Para. 7, L2)</a:t>
              </a:r>
            </a:p>
            <a:p>
              <a:pPr algn="just" eaLnBrk="0" hangingPunct="0">
                <a:lnSpc>
                  <a:spcPct val="85000"/>
                </a:lnSpc>
              </a:pPr>
              <a:endParaRPr kumimoji="1" lang="en-US" altLang="zh-CN" sz="2600" dirty="0">
                <a:solidFill>
                  <a:srgbClr val="8E0000"/>
                </a:solidFill>
                <a:latin typeface="Helvetica"/>
                <a:ea typeface="楷体"/>
                <a:cs typeface="华文新魏" pitchFamily="2" charset="-122"/>
              </a:endParaRPr>
            </a:p>
          </p:txBody>
        </p:sp>
      </p:grpSp>
      <p:pic>
        <p:nvPicPr>
          <p:cNvPr id="20"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206685" y="499165"/>
            <a:ext cx="3481433" cy="461665"/>
          </a:xfrm>
          <a:prstGeom prst="rect">
            <a:avLst/>
          </a:prstGeom>
          <a:noFill/>
        </p:spPr>
        <p:txBody>
          <a:bodyPr wrap="square" rtlCol="0">
            <a:spAutoFit/>
          </a:bodyPr>
          <a:lstStyle/>
          <a:p>
            <a:r>
              <a:rPr lang="en-US" altLang="zh-CN" sz="2400" b="1" dirty="0" smtClean="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ndParaRPr>
          </a:p>
        </p:txBody>
      </p:sp>
      <p:sp>
        <p:nvSpPr>
          <p:cNvPr id="22" name="TextBox 21"/>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F79646">
                    <a:lumMod val="75000"/>
                  </a:srgbClr>
                </a:solidFill>
              </a:rPr>
              <a:t>Language appreciation</a:t>
            </a:r>
            <a:endParaRPr lang="en-US" altLang="zh-CN" sz="2400" dirty="0">
              <a:solidFill>
                <a:srgbClr val="F79646">
                  <a:lumMod val="75000"/>
                </a:srgbClr>
              </a:solidFill>
            </a:endParaRPr>
          </a:p>
        </p:txBody>
      </p:sp>
      <p:pic>
        <p:nvPicPr>
          <p:cNvPr id="15"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5" name="Group 35"/>
          <p:cNvGrpSpPr>
            <a:grpSpLocks/>
          </p:cNvGrpSpPr>
          <p:nvPr/>
        </p:nvGrpSpPr>
        <p:grpSpPr bwMode="auto">
          <a:xfrm rot="872659">
            <a:off x="5529455" y="1662165"/>
            <a:ext cx="3165351" cy="2843704"/>
            <a:chOff x="3403284" y="3571203"/>
            <a:chExt cx="1748750" cy="1721382"/>
          </a:xfrm>
        </p:grpSpPr>
        <p:grpSp>
          <p:nvGrpSpPr>
            <p:cNvPr id="20" name="Group 21"/>
            <p:cNvGrpSpPr>
              <a:grpSpLocks/>
            </p:cNvGrpSpPr>
            <p:nvPr/>
          </p:nvGrpSpPr>
          <p:grpSpPr bwMode="auto">
            <a:xfrm rot="-396937">
              <a:off x="3403284" y="3571203"/>
              <a:ext cx="1748750" cy="1690925"/>
              <a:chOff x="777428" y="622090"/>
              <a:chExt cx="1748750" cy="1690925"/>
            </a:xfrm>
          </p:grpSpPr>
          <p:sp>
            <p:nvSpPr>
              <p:cNvPr id="22" name="Freeform 6"/>
              <p:cNvSpPr>
                <a:spLocks/>
              </p:cNvSpPr>
              <p:nvPr/>
            </p:nvSpPr>
            <p:spPr bwMode="auto">
              <a:xfrm rot="346487">
                <a:off x="785878" y="663537"/>
                <a:ext cx="1740300" cy="164947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39700">
                  <a:schemeClr val="accent4">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77428" y="622090"/>
                <a:ext cx="1741802" cy="136429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506472" y="3671717"/>
              <a:ext cx="1504314" cy="1620868"/>
            </a:xfrm>
            <a:prstGeom prst="rect">
              <a:avLst/>
            </a:prstGeom>
            <a:noFill/>
            <a:ln w="9525">
              <a:noFill/>
              <a:miter lim="800000"/>
              <a:headEnd/>
              <a:tailEnd/>
            </a:ln>
          </p:spPr>
          <p:txBody>
            <a:bodyPr>
              <a:spAutoFit/>
            </a:bodyPr>
            <a:lstStyle/>
            <a:p>
              <a:pPr algn="just" fontAlgn="auto">
                <a:spcBef>
                  <a:spcPts val="0"/>
                </a:spcBef>
                <a:spcAft>
                  <a:spcPts val="0"/>
                </a:spcAft>
                <a:defRPr/>
              </a:pPr>
              <a:r>
                <a:rPr lang="zh-CN" altLang="en-US" sz="2800" dirty="0" smtClean="0">
                  <a:latin typeface="华文行楷" pitchFamily="2" charset="-122"/>
                  <a:ea typeface="华文行楷" pitchFamily="2" charset="-122"/>
                </a:rPr>
                <a:t>大学之间用最现代的网络和最热门的系统装置来吸引学生的竞争已经达到狂热的地步。</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31" name="Group 35"/>
          <p:cNvGrpSpPr>
            <a:grpSpLocks/>
          </p:cNvGrpSpPr>
          <p:nvPr/>
        </p:nvGrpSpPr>
        <p:grpSpPr bwMode="auto">
          <a:xfrm rot="-1117645">
            <a:off x="594926" y="2767048"/>
            <a:ext cx="4754531" cy="3746351"/>
            <a:chOff x="3405790" y="3569428"/>
            <a:chExt cx="1746606" cy="1735714"/>
          </a:xfrm>
        </p:grpSpPr>
        <p:grpSp>
          <p:nvGrpSpPr>
            <p:cNvPr id="32" name="Group 21"/>
            <p:cNvGrpSpPr>
              <a:grpSpLocks/>
            </p:cNvGrpSpPr>
            <p:nvPr/>
          </p:nvGrpSpPr>
          <p:grpSpPr bwMode="auto">
            <a:xfrm rot="-396937">
              <a:off x="3405790" y="3569428"/>
              <a:ext cx="1746606" cy="1735714"/>
              <a:chOff x="777548" y="620343"/>
              <a:chExt cx="1746606" cy="1735714"/>
            </a:xfrm>
          </p:grpSpPr>
          <p:sp>
            <p:nvSpPr>
              <p:cNvPr id="34" name="Freeform 6"/>
              <p:cNvSpPr>
                <a:spLocks/>
              </p:cNvSpPr>
              <p:nvPr/>
            </p:nvSpPr>
            <p:spPr bwMode="auto">
              <a:xfrm rot="346487">
                <a:off x="784155" y="661462"/>
                <a:ext cx="1739999" cy="169459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5" name="Freeform 6"/>
              <p:cNvSpPr>
                <a:spLocks/>
              </p:cNvSpPr>
              <p:nvPr/>
            </p:nvSpPr>
            <p:spPr bwMode="auto">
              <a:xfrm rot="485220">
                <a:off x="777548" y="620343"/>
                <a:ext cx="1741967" cy="1406284"/>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99CC00"/>
                  </a:solidFill>
                  <a:latin typeface="Arial" pitchFamily="34" charset="0"/>
                  <a:ea typeface="楷体_GB2312" pitchFamily="49" charset="-122"/>
                </a:endParaRPr>
              </a:p>
            </p:txBody>
          </p:sp>
        </p:grpSp>
        <p:sp>
          <p:nvSpPr>
            <p:cNvPr id="33" name="TextBox 28"/>
            <p:cNvSpPr txBox="1">
              <a:spLocks noChangeArrowheads="1"/>
            </p:cNvSpPr>
            <p:nvPr/>
          </p:nvSpPr>
          <p:spPr bwMode="auto">
            <a:xfrm rot="21540000">
              <a:off x="3435477" y="3615213"/>
              <a:ext cx="1582098" cy="1535039"/>
            </a:xfrm>
            <a:prstGeom prst="rect">
              <a:avLst/>
            </a:prstGeom>
            <a:noFill/>
            <a:ln w="9525">
              <a:noFill/>
              <a:miter lim="800000"/>
              <a:headEnd/>
              <a:tailEnd/>
            </a:ln>
          </p:spPr>
          <p:txBody>
            <a:bodyPr wrap="square">
              <a:spAutoFit/>
            </a:bodyPr>
            <a:lstStyle/>
            <a:p>
              <a:pPr algn="just" fontAlgn="auto">
                <a:lnSpc>
                  <a:spcPct val="120000"/>
                </a:lnSpc>
                <a:spcBef>
                  <a:spcPts val="0"/>
                </a:spcBef>
                <a:spcAft>
                  <a:spcPts val="0"/>
                </a:spcAft>
                <a:defRPr/>
              </a:pPr>
              <a:r>
                <a:rPr kumimoji="1" lang="en-US" altLang="zh-CN" sz="2600" dirty="0">
                  <a:solidFill>
                    <a:srgbClr val="8E0000"/>
                  </a:solidFill>
                  <a:latin typeface="Helvetica"/>
                  <a:ea typeface="楷体"/>
                  <a:cs typeface="华文新魏" pitchFamily="2" charset="-122"/>
                </a:rPr>
                <a:t>d. </a:t>
              </a:r>
              <a:r>
                <a:rPr kumimoji="1" lang="en-US" altLang="zh-CN" sz="2600" dirty="0" smtClean="0">
                  <a:solidFill>
                    <a:srgbClr val="8E0000"/>
                  </a:solidFill>
                  <a:latin typeface="Helvetica"/>
                  <a:ea typeface="楷体"/>
                  <a:cs typeface="华文新魏" pitchFamily="2" charset="-122"/>
                </a:rPr>
                <a:t>The race to attract students with the most modern networks and the hottest systems has reached fever pitch. (Para. 10, L1)</a:t>
              </a:r>
            </a:p>
            <a:p>
              <a:pPr algn="just" eaLnBrk="0" hangingPunct="0">
                <a:lnSpc>
                  <a:spcPct val="85000"/>
                </a:lnSpc>
              </a:pPr>
              <a:endParaRPr kumimoji="1" lang="en-US" altLang="zh-CN" sz="2600" dirty="0">
                <a:solidFill>
                  <a:srgbClr val="8E0000"/>
                </a:solidFill>
                <a:latin typeface="Helvetica"/>
                <a:ea typeface="楷体"/>
                <a:cs typeface="华文新魏" pitchFamily="2" charset="-122"/>
              </a:endParaRPr>
            </a:p>
          </p:txBody>
        </p:sp>
      </p:grp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p:cNvSpPr txBox="1"/>
          <p:nvPr/>
        </p:nvSpPr>
        <p:spPr>
          <a:xfrm>
            <a:off x="206685" y="499165"/>
            <a:ext cx="3481433" cy="461665"/>
          </a:xfrm>
          <a:prstGeom prst="rect">
            <a:avLst/>
          </a:prstGeom>
          <a:noFill/>
        </p:spPr>
        <p:txBody>
          <a:bodyPr wrap="square" rtlCol="0">
            <a:spAutoFit/>
          </a:bodyPr>
          <a:lstStyle/>
          <a:p>
            <a:r>
              <a:rPr lang="en-US" altLang="zh-CN" sz="2400" b="1" dirty="0" smtClean="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ndParaRPr>
          </a:p>
        </p:txBody>
      </p:sp>
      <p:sp>
        <p:nvSpPr>
          <p:cNvPr id="27" name="TextBox 26"/>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F79646">
                    <a:lumMod val="75000"/>
                  </a:srgbClr>
                </a:solidFill>
              </a:rPr>
              <a:t>Language appreciation</a:t>
            </a:r>
            <a:endParaRPr lang="en-US" altLang="zh-CN" sz="2400" dirty="0">
              <a:solidFill>
                <a:srgbClr val="F79646">
                  <a:lumMod val="75000"/>
                </a:srgbClr>
              </a:solidFill>
            </a:endParaRPr>
          </a:p>
        </p:txBody>
      </p:sp>
      <p:pic>
        <p:nvPicPr>
          <p:cNvPr id="16"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ppt_w*0.70"/>
                                          </p:val>
                                        </p:tav>
                                        <p:tav tm="100000">
                                          <p:val>
                                            <p:strVal val="#ppt_w"/>
                                          </p:val>
                                        </p:tav>
                                      </p:tavLst>
                                    </p:anim>
                                    <p:anim calcmode="lin" valueType="num">
                                      <p:cBhvr>
                                        <p:cTn id="8" dur="1000" fill="hold"/>
                                        <p:tgtEl>
                                          <p:spTgt spid="31"/>
                                        </p:tgtEl>
                                        <p:attrNameLst>
                                          <p:attrName>ppt_h</p:attrName>
                                        </p:attrNameLst>
                                      </p:cBhvr>
                                      <p:tavLst>
                                        <p:tav tm="0">
                                          <p:val>
                                            <p:strVal val="#ppt_h"/>
                                          </p:val>
                                        </p:tav>
                                        <p:tav tm="100000">
                                          <p:val>
                                            <p:strVal val="#ppt_h"/>
                                          </p:val>
                                        </p:tav>
                                      </p:tavLst>
                                    </p:anim>
                                    <p:animEffect transition="in" filter="fade">
                                      <p:cBhvr>
                                        <p:cTn id="9" dur="1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8" name="Group 35"/>
          <p:cNvGrpSpPr>
            <a:grpSpLocks/>
          </p:cNvGrpSpPr>
          <p:nvPr/>
        </p:nvGrpSpPr>
        <p:grpSpPr bwMode="auto">
          <a:xfrm rot="872659">
            <a:off x="5091692" y="1994147"/>
            <a:ext cx="3433779" cy="1922996"/>
            <a:chOff x="3386795" y="3571819"/>
            <a:chExt cx="1761974" cy="1314597"/>
          </a:xfrm>
        </p:grpSpPr>
        <p:grpSp>
          <p:nvGrpSpPr>
            <p:cNvPr id="19" name="Group 21"/>
            <p:cNvGrpSpPr>
              <a:grpSpLocks/>
            </p:cNvGrpSpPr>
            <p:nvPr/>
          </p:nvGrpSpPr>
          <p:grpSpPr bwMode="auto">
            <a:xfrm rot="-396937">
              <a:off x="3386795" y="3571819"/>
              <a:ext cx="1761974" cy="1314597"/>
              <a:chOff x="782611" y="622817"/>
              <a:chExt cx="1761974" cy="1314597"/>
            </a:xfrm>
          </p:grpSpPr>
          <p:sp>
            <p:nvSpPr>
              <p:cNvPr id="24" name="Freeform 6"/>
              <p:cNvSpPr>
                <a:spLocks/>
              </p:cNvSpPr>
              <p:nvPr/>
            </p:nvSpPr>
            <p:spPr bwMode="auto">
              <a:xfrm rot="346487">
                <a:off x="804285" y="664548"/>
                <a:ext cx="1740300" cy="127285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39700">
                  <a:schemeClr val="accent4">
                    <a:satMod val="175000"/>
                    <a:alpha val="40000"/>
                  </a:schemeClr>
                </a:glow>
              </a:effectLst>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2465" y="622438"/>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1800" kern="0">
                  <a:solidFill>
                    <a:srgbClr val="99CC00"/>
                  </a:solidFill>
                  <a:latin typeface="Arial" pitchFamily="34" charset="0"/>
                  <a:ea typeface="楷体_GB2312" pitchFamily="49" charset="-122"/>
                </a:endParaRPr>
              </a:p>
            </p:txBody>
          </p:sp>
        </p:grpSp>
        <p:sp>
          <p:nvSpPr>
            <p:cNvPr id="23" name="TextBox 28"/>
            <p:cNvSpPr txBox="1">
              <a:spLocks noChangeArrowheads="1"/>
            </p:cNvSpPr>
            <p:nvPr/>
          </p:nvSpPr>
          <p:spPr bwMode="auto">
            <a:xfrm rot="21540000">
              <a:off x="3527995" y="3854026"/>
              <a:ext cx="1504314" cy="838380"/>
            </a:xfrm>
            <a:prstGeom prst="rect">
              <a:avLst/>
            </a:prstGeom>
            <a:noFill/>
            <a:ln w="9525">
              <a:noFill/>
              <a:miter lim="800000"/>
              <a:headEnd/>
              <a:tailEnd/>
            </a:ln>
          </p:spPr>
          <p:txBody>
            <a:bodyPr>
              <a:spAutoFit/>
            </a:bodyPr>
            <a:lstStyle/>
            <a:p>
              <a:pPr algn="just" fontAlgn="auto">
                <a:spcBef>
                  <a:spcPts val="0"/>
                </a:spcBef>
                <a:spcAft>
                  <a:spcPts val="0"/>
                </a:spcAft>
                <a:defRPr/>
              </a:pPr>
              <a:r>
                <a:rPr lang="zh-CN" altLang="en-US" sz="2800" dirty="0" smtClean="0">
                  <a:latin typeface="华文行楷" pitchFamily="2" charset="-122"/>
                  <a:ea typeface="华文行楷" pitchFamily="2" charset="-122"/>
                </a:rPr>
                <a:t>随时随地的网络连接使教育深受裨益。</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26" name="Group 35"/>
          <p:cNvGrpSpPr>
            <a:grpSpLocks/>
          </p:cNvGrpSpPr>
          <p:nvPr/>
        </p:nvGrpSpPr>
        <p:grpSpPr bwMode="auto">
          <a:xfrm rot="-1117645">
            <a:off x="609791" y="2799353"/>
            <a:ext cx="4573848" cy="3720113"/>
            <a:chOff x="3410372" y="3572758"/>
            <a:chExt cx="1890355" cy="1723557"/>
          </a:xfrm>
        </p:grpSpPr>
        <p:grpSp>
          <p:nvGrpSpPr>
            <p:cNvPr id="27" name="Group 21"/>
            <p:cNvGrpSpPr>
              <a:grpSpLocks/>
            </p:cNvGrpSpPr>
            <p:nvPr/>
          </p:nvGrpSpPr>
          <p:grpSpPr bwMode="auto">
            <a:xfrm rot="-396937">
              <a:off x="3410372" y="3572758"/>
              <a:ext cx="1890355" cy="1723557"/>
              <a:chOff x="781938" y="632500"/>
              <a:chExt cx="1890355" cy="1723557"/>
            </a:xfrm>
          </p:grpSpPr>
          <p:sp>
            <p:nvSpPr>
              <p:cNvPr id="36" name="Freeform 6"/>
              <p:cNvSpPr>
                <a:spLocks/>
              </p:cNvSpPr>
              <p:nvPr/>
            </p:nvSpPr>
            <p:spPr bwMode="auto">
              <a:xfrm rot="346487">
                <a:off x="784155" y="661462"/>
                <a:ext cx="1739999" cy="169459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81938" y="632500"/>
                <a:ext cx="1890355" cy="131434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99CC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471589" y="3687093"/>
              <a:ext cx="1746754" cy="1125463"/>
            </a:xfrm>
            <a:prstGeom prst="rect">
              <a:avLst/>
            </a:prstGeom>
            <a:noFill/>
            <a:ln w="9525">
              <a:noFill/>
              <a:miter lim="800000"/>
              <a:headEnd/>
              <a:tailEnd/>
            </a:ln>
          </p:spPr>
          <p:txBody>
            <a:bodyPr wrap="square">
              <a:spAutoFit/>
            </a:bodyPr>
            <a:lstStyle/>
            <a:p>
              <a:pPr algn="just" fontAlgn="auto">
                <a:lnSpc>
                  <a:spcPct val="120000"/>
                </a:lnSpc>
                <a:spcBef>
                  <a:spcPts val="0"/>
                </a:spcBef>
                <a:spcAft>
                  <a:spcPts val="0"/>
                </a:spcAft>
                <a:defRPr/>
              </a:pPr>
              <a:r>
                <a:rPr kumimoji="1" lang="en-US" altLang="zh-CN" sz="2600" dirty="0" smtClean="0">
                  <a:solidFill>
                    <a:srgbClr val="8E0000"/>
                  </a:solidFill>
                  <a:latin typeface="Helvetica"/>
                  <a:ea typeface="楷体"/>
                  <a:cs typeface="华文新魏" pitchFamily="2" charset="-122"/>
                </a:rPr>
                <a:t>e. The anywhere-anytime access has already yielded amazing benefits in education. (Para. 12, L3)</a:t>
              </a:r>
              <a:endParaRPr kumimoji="1" lang="en-US" altLang="zh-CN" sz="2600" dirty="0">
                <a:solidFill>
                  <a:srgbClr val="8E0000"/>
                </a:solidFill>
                <a:latin typeface="Helvetica"/>
                <a:ea typeface="楷体"/>
                <a:cs typeface="华文新魏" pitchFamily="2" charset="-122"/>
              </a:endParaRPr>
            </a:p>
          </p:txBody>
        </p:sp>
      </p:grpSp>
      <p:pic>
        <p:nvPicPr>
          <p:cNvPr id="20"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206685" y="499165"/>
            <a:ext cx="3481433" cy="461665"/>
          </a:xfrm>
          <a:prstGeom prst="rect">
            <a:avLst/>
          </a:prstGeom>
          <a:noFill/>
        </p:spPr>
        <p:txBody>
          <a:bodyPr wrap="square" rtlCol="0">
            <a:spAutoFit/>
          </a:bodyPr>
          <a:lstStyle/>
          <a:p>
            <a:r>
              <a:rPr lang="en-US" altLang="zh-CN" sz="2400" b="1" dirty="0" smtClean="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ndParaRPr>
          </a:p>
        </p:txBody>
      </p:sp>
      <p:sp>
        <p:nvSpPr>
          <p:cNvPr id="22" name="TextBox 21"/>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smtClean="0">
                <a:solidFill>
                  <a:srgbClr val="F79646">
                    <a:lumMod val="75000"/>
                  </a:srgbClr>
                </a:solidFill>
              </a:rPr>
              <a:t>Language appreciation</a:t>
            </a:r>
            <a:endParaRPr lang="en-US" altLang="zh-CN" sz="2400" dirty="0">
              <a:solidFill>
                <a:srgbClr val="F79646">
                  <a:lumMod val="75000"/>
                </a:srgbClr>
              </a:solidFill>
            </a:endParaRPr>
          </a:p>
        </p:txBody>
      </p:sp>
      <p:pic>
        <p:nvPicPr>
          <p:cNvPr id="15" name="Picture 4">
            <a:hlinkClick r:id="rId6" action="ppaction://hlinksldjump"/>
          </p:cNvPr>
          <p:cNvPicPr>
            <a:picLocks noChangeAspect="1" noChangeArrowheads="1"/>
          </p:cNvPicPr>
          <p:nvPr/>
        </p:nvPicPr>
        <p:blipFill>
          <a:blip r:embed="rId7"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4007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8"/>
          <p:cNvSpPr txBox="1">
            <a:spLocks noChangeArrowheads="1"/>
          </p:cNvSpPr>
          <p:nvPr/>
        </p:nvSpPr>
        <p:spPr bwMode="auto">
          <a:xfrm>
            <a:off x="500034" y="1428736"/>
            <a:ext cx="8236368"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algn="just" eaLnBrk="1" hangingPunct="1">
              <a:buAutoNum type="arabicPlain"/>
            </a:pPr>
            <a:r>
              <a:rPr lang="en-US" altLang="zh-CN" sz="2600" b="0" dirty="0" smtClean="0">
                <a:solidFill>
                  <a:schemeClr val="tx1"/>
                </a:solidFill>
                <a:latin typeface="Helvetica" pitchFamily="34" charset="0"/>
              </a:rPr>
              <a:t>Do you think the university should provide Internet access anywhere and anytime on campus? Why or why not?</a:t>
            </a:r>
            <a:endParaRPr lang="en-US" altLang="zh-CN" sz="2600" b="0" dirty="0">
              <a:solidFill>
                <a:schemeClr val="tx1"/>
              </a:solidFill>
              <a:latin typeface="Helvetica" pitchFamily="34" charset="0"/>
            </a:endParaRPr>
          </a:p>
        </p:txBody>
      </p:sp>
      <p:sp>
        <p:nvSpPr>
          <p:cNvPr id="17" name="Text Box 18"/>
          <p:cNvSpPr txBox="1">
            <a:spLocks noChangeArrowheads="1"/>
          </p:cNvSpPr>
          <p:nvPr/>
        </p:nvSpPr>
        <p:spPr bwMode="auto">
          <a:xfrm>
            <a:off x="500034" y="4286256"/>
            <a:ext cx="8236368"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algn="just" eaLnBrk="1" hangingPunct="1">
              <a:buFontTx/>
              <a:buAutoNum type="arabicPlain" startAt="3"/>
            </a:pPr>
            <a:r>
              <a:rPr lang="en-US" altLang="zh-CN" sz="2600" b="0" dirty="0" smtClean="0">
                <a:solidFill>
                  <a:schemeClr val="tx1"/>
                </a:solidFill>
                <a:latin typeface="Helvetica" pitchFamily="34" charset="0"/>
              </a:rPr>
              <a:t>What would life be like without the Internet or </a:t>
            </a:r>
            <a:r>
              <a:rPr lang="en-US" altLang="zh-CN" sz="2600" b="0" dirty="0" err="1" smtClean="0">
                <a:solidFill>
                  <a:schemeClr val="tx1"/>
                </a:solidFill>
                <a:latin typeface="Helvetica" pitchFamily="34" charset="0"/>
              </a:rPr>
              <a:t>smartphones</a:t>
            </a:r>
            <a:r>
              <a:rPr lang="en-US" altLang="zh-CN" sz="2600" b="0" dirty="0" smtClean="0">
                <a:solidFill>
                  <a:schemeClr val="tx1"/>
                </a:solidFill>
                <a:latin typeface="Helvetica" pitchFamily="34" charset="0"/>
              </a:rPr>
              <a:t>?</a:t>
            </a:r>
            <a:endParaRPr lang="en-US" altLang="zh-CN" sz="2600" b="0" dirty="0">
              <a:solidFill>
                <a:schemeClr val="tx1"/>
              </a:solidFill>
              <a:latin typeface="Helvetica" pitchFamily="34" charset="0"/>
            </a:endParaRPr>
          </a:p>
        </p:txBody>
      </p:sp>
      <p:pic>
        <p:nvPicPr>
          <p:cNvPr id="14"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5" name="TextBox 14"/>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3" name="TextBox 22"/>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Theme exploration</a:t>
            </a:r>
            <a:endParaRPr lang="en-US" altLang="zh-CN" sz="2400" dirty="0">
              <a:solidFill>
                <a:srgbClr val="F79646">
                  <a:lumMod val="75000"/>
                </a:srgbClr>
              </a:solidFill>
            </a:endParaRPr>
          </a:p>
        </p:txBody>
      </p:sp>
      <p:sp>
        <p:nvSpPr>
          <p:cNvPr id="16" name="Text Box 18"/>
          <p:cNvSpPr txBox="1">
            <a:spLocks noChangeArrowheads="1"/>
          </p:cNvSpPr>
          <p:nvPr/>
        </p:nvSpPr>
        <p:spPr bwMode="auto">
          <a:xfrm>
            <a:off x="500033" y="2786058"/>
            <a:ext cx="8236369"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algn="just" eaLnBrk="1" hangingPunct="1">
              <a:buAutoNum type="arabicPlain" startAt="2"/>
            </a:pPr>
            <a:r>
              <a:rPr lang="en-US" altLang="zh-CN" sz="2600" b="0" dirty="0" smtClean="0">
                <a:solidFill>
                  <a:schemeClr val="tx1"/>
                </a:solidFill>
                <a:latin typeface="Helvetica" pitchFamily="34" charset="0"/>
              </a:rPr>
              <a:t>Some people predict that in the future students will learn only at home by attending online courses. How do you like this idea?</a:t>
            </a:r>
            <a:endParaRPr lang="en-US" altLang="zh-CN" sz="2600" b="0" dirty="0">
              <a:solidFill>
                <a:schemeClr val="tx1"/>
              </a:solidFill>
              <a:latin typeface="Helvetica" pitchFamily="34" charset="0"/>
            </a:endParaRPr>
          </a:p>
        </p:txBody>
      </p:sp>
      <p:pic>
        <p:nvPicPr>
          <p:cNvPr id="25" name="Picture 4">
            <a:hlinkClick r:id="rId3" action="ppaction://hlinksldjump"/>
          </p:cNvPr>
          <p:cNvPicPr>
            <a:picLocks noChangeAspect="1" noChangeArrowheads="1"/>
          </p:cNvPicPr>
          <p:nvPr/>
        </p:nvPicPr>
        <p:blipFill>
          <a:blip r:embed="rId4"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979469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642962" y="3406691"/>
            <a:ext cx="7756754" cy="1938992"/>
          </a:xfrm>
          <a:prstGeom prst="rect">
            <a:avLst/>
          </a:prstGeom>
          <a:noFill/>
          <a:ln w="9525">
            <a:noFill/>
            <a:miter lim="800000"/>
            <a:headEnd/>
            <a:tailEnd/>
          </a:ln>
        </p:spPr>
        <p:txBody>
          <a:bodyPr wrap="square">
            <a:spAutoFit/>
          </a:bodyPr>
          <a:lstStyle/>
          <a:p>
            <a:pPr algn="just"/>
            <a:r>
              <a:rPr lang="en-US" altLang="zh-CN" sz="2300" dirty="0" smtClean="0">
                <a:latin typeface="Helvetica"/>
                <a:ea typeface="楷体_GB2312" pitchFamily="49" charset="-122"/>
              </a:rPr>
              <a:t>     </a:t>
            </a:r>
            <a:r>
              <a:rPr lang="en-US" altLang="zh-CN" sz="2400" dirty="0" smtClean="0">
                <a:latin typeface="Helvetica" pitchFamily="34" charset="0"/>
              </a:rPr>
              <a:t>Yes, I think so. Internet access is </a:t>
            </a:r>
            <a:r>
              <a:rPr lang="en-US" altLang="zh-CN" sz="2400" u="sng" dirty="0" smtClean="0">
                <a:latin typeface="Helvetica" pitchFamily="34" charset="0"/>
              </a:rPr>
              <a:t>a must on campus</a:t>
            </a:r>
            <a:r>
              <a:rPr lang="en-US" altLang="zh-CN" sz="2400" dirty="0" smtClean="0">
                <a:latin typeface="Helvetica" pitchFamily="34" charset="0"/>
              </a:rPr>
              <a:t>. We students need the Internet </a:t>
            </a:r>
            <a:r>
              <a:rPr lang="en-US" altLang="zh-CN" sz="2400" u="sng" dirty="0" smtClean="0">
                <a:latin typeface="Helvetica" pitchFamily="34" charset="0"/>
              </a:rPr>
              <a:t>to do research</a:t>
            </a:r>
            <a:r>
              <a:rPr lang="en-US" altLang="zh-CN" sz="2400" dirty="0" smtClean="0">
                <a:latin typeface="Helvetica" pitchFamily="34" charset="0"/>
              </a:rPr>
              <a:t> for our study, </a:t>
            </a:r>
            <a:r>
              <a:rPr lang="en-US" altLang="zh-CN" sz="2400" u="sng" dirty="0" smtClean="0">
                <a:latin typeface="Helvetica" pitchFamily="34" charset="0"/>
              </a:rPr>
              <a:t>to obtain information</a:t>
            </a:r>
            <a:r>
              <a:rPr lang="en-US" altLang="zh-CN" sz="2400" dirty="0" smtClean="0">
                <a:latin typeface="Helvetica" pitchFamily="34" charset="0"/>
              </a:rPr>
              <a:t> to broaden our knowledge of the world, </a:t>
            </a:r>
            <a:r>
              <a:rPr lang="en-US" altLang="zh-CN" sz="2400" u="sng" dirty="0" smtClean="0">
                <a:latin typeface="Helvetica" pitchFamily="34" charset="0"/>
              </a:rPr>
              <a:t>to communicate with family and friends</a:t>
            </a:r>
            <a:r>
              <a:rPr lang="en-US" altLang="zh-CN" sz="2400" dirty="0" smtClean="0">
                <a:latin typeface="Helvetica" pitchFamily="34" charset="0"/>
              </a:rPr>
              <a:t>, and </a:t>
            </a:r>
            <a:r>
              <a:rPr lang="en-US" altLang="zh-CN" sz="2400" u="sng" dirty="0" smtClean="0">
                <a:latin typeface="Helvetica" pitchFamily="34" charset="0"/>
              </a:rPr>
              <a:t>to enrich our lives </a:t>
            </a:r>
            <a:r>
              <a:rPr lang="en-US" altLang="zh-CN" sz="2400" dirty="0" smtClean="0">
                <a:latin typeface="Helvetica" pitchFamily="34" charset="0"/>
              </a:rPr>
              <a:t>in our spare time. </a:t>
            </a:r>
            <a:endParaRPr lang="zh-CN" altLang="en-US" sz="2400" dirty="0" smtClean="0">
              <a:latin typeface="Helvetica" pitchFamily="34" charset="0"/>
            </a:endParaRPr>
          </a:p>
        </p:txBody>
      </p:sp>
      <p:sp>
        <p:nvSpPr>
          <p:cNvPr id="9" name="圆角矩形 8"/>
          <p:cNvSpPr/>
          <p:nvPr/>
        </p:nvSpPr>
        <p:spPr>
          <a:xfrm>
            <a:off x="428596" y="3000372"/>
            <a:ext cx="8358246" cy="3143272"/>
          </a:xfrm>
          <a:prstGeom prst="roundRect">
            <a:avLst>
              <a:gd name="adj" fmla="val 21876"/>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287750"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595343" y="1442853"/>
            <a:ext cx="8120061" cy="1200329"/>
          </a:xfrm>
          <a:prstGeom prst="rect">
            <a:avLst/>
          </a:prstGeom>
          <a:noFill/>
          <a:ln w="9525">
            <a:noFill/>
            <a:miter lim="800000"/>
            <a:headEnd/>
            <a:tailEnd/>
          </a:ln>
        </p:spPr>
        <p:txBody>
          <a:bodyPr wrap="square">
            <a:spAutoFit/>
          </a:bodyPr>
          <a:lstStyle/>
          <a:p>
            <a:pPr marL="457200" indent="-457200" algn="just">
              <a:buAutoNum type="arabicPlain"/>
            </a:pPr>
            <a:r>
              <a:rPr lang="en-US" altLang="zh-CN" sz="2400" dirty="0" smtClean="0">
                <a:latin typeface="Helvetica" pitchFamily="34" charset="0"/>
              </a:rPr>
              <a:t>Do you think the university should provide Internet access anywhere and anytime on campus? Why or why not?</a:t>
            </a:r>
            <a:endParaRPr lang="en-US" altLang="zh-CN" sz="2400" dirty="0">
              <a:solidFill>
                <a:srgbClr val="1C1C1C"/>
              </a:solidFill>
            </a:endParaRPr>
          </a:p>
        </p:txBody>
      </p:sp>
      <p:pic>
        <p:nvPicPr>
          <p:cNvPr id="1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85720" y="2563763"/>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448904" y="2931934"/>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 name="TextBox 15"/>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Theme exploration</a:t>
            </a:r>
            <a:endParaRPr lang="en-US" altLang="zh-CN" sz="2400" dirty="0">
              <a:solidFill>
                <a:srgbClr val="F79646">
                  <a:lumMod val="75000"/>
                </a:srgbClr>
              </a:solidFill>
            </a:endParaRPr>
          </a:p>
        </p:txBody>
      </p:sp>
      <p:pic>
        <p:nvPicPr>
          <p:cNvPr id="19"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2628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28596" y="3000372"/>
            <a:ext cx="8358246" cy="3143272"/>
          </a:xfrm>
          <a:prstGeom prst="roundRect">
            <a:avLst>
              <a:gd name="adj" fmla="val 21876"/>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287750"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595343" y="1442853"/>
            <a:ext cx="8120061" cy="1200329"/>
          </a:xfrm>
          <a:prstGeom prst="rect">
            <a:avLst/>
          </a:prstGeom>
          <a:noFill/>
          <a:ln w="9525">
            <a:noFill/>
            <a:miter lim="800000"/>
            <a:headEnd/>
            <a:tailEnd/>
          </a:ln>
        </p:spPr>
        <p:txBody>
          <a:bodyPr wrap="square">
            <a:spAutoFit/>
          </a:bodyPr>
          <a:lstStyle/>
          <a:p>
            <a:pPr marL="457200" indent="-457200" algn="just">
              <a:buAutoNum type="arabicPlain"/>
            </a:pPr>
            <a:r>
              <a:rPr lang="en-US" altLang="zh-CN" sz="2400" dirty="0" smtClean="0">
                <a:latin typeface="Helvetica" pitchFamily="34" charset="0"/>
              </a:rPr>
              <a:t>Do you think the university should provide Internet access anywhere and anytime on campus? Why or why not?</a:t>
            </a:r>
            <a:endParaRPr lang="en-US" altLang="zh-CN" sz="2400" dirty="0">
              <a:solidFill>
                <a:srgbClr val="1C1C1C"/>
              </a:solidFill>
            </a:endParaRPr>
          </a:p>
        </p:txBody>
      </p:sp>
      <p:pic>
        <p:nvPicPr>
          <p:cNvPr id="1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85720" y="2563763"/>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448904" y="2931934"/>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 name="TextBox 15"/>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Theme exploration</a:t>
            </a:r>
            <a:endParaRPr lang="en-US" altLang="zh-CN" sz="2400" dirty="0">
              <a:solidFill>
                <a:srgbClr val="F79646">
                  <a:lumMod val="75000"/>
                </a:srgbClr>
              </a:solidFill>
            </a:endParaRPr>
          </a:p>
        </p:txBody>
      </p:sp>
      <p:sp>
        <p:nvSpPr>
          <p:cNvPr id="15" name="TextBox 14"/>
          <p:cNvSpPr txBox="1">
            <a:spLocks noChangeArrowheads="1"/>
          </p:cNvSpPr>
          <p:nvPr/>
        </p:nvSpPr>
        <p:spPr bwMode="auto">
          <a:xfrm>
            <a:off x="642962" y="3332044"/>
            <a:ext cx="7756754" cy="2677656"/>
          </a:xfrm>
          <a:prstGeom prst="rect">
            <a:avLst/>
          </a:prstGeom>
          <a:noFill/>
          <a:ln w="9525">
            <a:noFill/>
            <a:miter lim="800000"/>
            <a:headEnd/>
            <a:tailEnd/>
          </a:ln>
        </p:spPr>
        <p:txBody>
          <a:bodyPr wrap="square">
            <a:spAutoFit/>
          </a:bodyPr>
          <a:lstStyle/>
          <a:p>
            <a:pPr algn="just"/>
            <a:r>
              <a:rPr lang="en-US" altLang="zh-CN" sz="2300" dirty="0" smtClean="0">
                <a:latin typeface="Helvetica"/>
                <a:ea typeface="楷体_GB2312" pitchFamily="49" charset="-122"/>
              </a:rPr>
              <a:t>     </a:t>
            </a:r>
            <a:r>
              <a:rPr lang="en-US" altLang="zh-CN" sz="2400" dirty="0" smtClean="0">
                <a:latin typeface="Helvetica" pitchFamily="34" charset="0"/>
              </a:rPr>
              <a:t>No, I don’t think so. There are </a:t>
            </a:r>
            <a:r>
              <a:rPr lang="en-US" altLang="zh-CN" sz="2400" u="sng" dirty="0" smtClean="0">
                <a:latin typeface="Helvetica" pitchFamily="34" charset="0"/>
              </a:rPr>
              <a:t>many potential disadvantages</a:t>
            </a:r>
            <a:r>
              <a:rPr lang="en-US" altLang="zh-CN" sz="2400" dirty="0" smtClean="0">
                <a:latin typeface="Helvetica" pitchFamily="34" charset="0"/>
              </a:rPr>
              <a:t> if Internet access is so easily accessible. Some students may </a:t>
            </a:r>
            <a:r>
              <a:rPr lang="en-US" altLang="zh-CN" sz="2400" u="sng" dirty="0" smtClean="0">
                <a:latin typeface="Helvetica" pitchFamily="34" charset="0"/>
              </a:rPr>
              <a:t>waste too much time in playing online games or chatting online</a:t>
            </a:r>
            <a:r>
              <a:rPr lang="en-US" altLang="zh-CN" sz="2400" dirty="0" smtClean="0">
                <a:latin typeface="Helvetica" pitchFamily="34" charset="0"/>
              </a:rPr>
              <a:t>, </a:t>
            </a:r>
            <a:r>
              <a:rPr lang="en-US" altLang="zh-CN" sz="2400" u="sng" dirty="0" smtClean="0">
                <a:latin typeface="Helvetica" pitchFamily="34" charset="0"/>
              </a:rPr>
              <a:t>be tempted to visit “unhealthy” websites</a:t>
            </a:r>
            <a:r>
              <a:rPr lang="en-US" altLang="zh-CN" sz="2400" dirty="0" smtClean="0">
                <a:latin typeface="Helvetica" pitchFamily="34" charset="0"/>
              </a:rPr>
              <a:t>, or even </a:t>
            </a:r>
            <a:r>
              <a:rPr lang="en-US" altLang="zh-CN" sz="2400" u="sng" dirty="0" smtClean="0">
                <a:latin typeface="Helvetica" pitchFamily="34" charset="0"/>
              </a:rPr>
              <a:t>become Internet-addicted and neglect their study</a:t>
            </a:r>
            <a:r>
              <a:rPr lang="en-US" altLang="zh-CN" sz="2400" dirty="0" smtClean="0">
                <a:latin typeface="Helvetica" pitchFamily="34" charset="0"/>
              </a:rPr>
              <a:t>.</a:t>
            </a:r>
            <a:endParaRPr lang="zh-CN" altLang="en-US" sz="2400" dirty="0" smtClean="0">
              <a:latin typeface="Helvetica" pitchFamily="34" charset="0"/>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2628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46125" y="2401551"/>
            <a:ext cx="8040717" cy="4242159"/>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 name="TextBox 8"/>
          <p:cNvSpPr txBox="1">
            <a:spLocks noChangeArrowheads="1"/>
          </p:cNvSpPr>
          <p:nvPr/>
        </p:nvSpPr>
        <p:spPr bwMode="auto">
          <a:xfrm>
            <a:off x="714348" y="1214422"/>
            <a:ext cx="8286808" cy="830997"/>
          </a:xfrm>
          <a:prstGeom prst="rect">
            <a:avLst/>
          </a:prstGeom>
          <a:noFill/>
          <a:ln w="9525">
            <a:noFill/>
            <a:miter lim="800000"/>
            <a:headEnd/>
            <a:tailEnd/>
          </a:ln>
        </p:spPr>
        <p:txBody>
          <a:bodyPr wrap="square">
            <a:spAutoFit/>
          </a:bodyPr>
          <a:lstStyle/>
          <a:p>
            <a:pPr marL="363538" indent="-363538" eaLnBrk="0" hangingPunct="0"/>
            <a:r>
              <a:rPr lang="en-US" altLang="zh-CN" sz="2400" dirty="0" smtClean="0">
                <a:latin typeface="Helvetica"/>
                <a:ea typeface="Cambria Math" pitchFamily="18" charset="0"/>
                <a:cs typeface="Arial" charset="0"/>
              </a:rPr>
              <a:t>1. What are the advantages and disadvantages of each way of teaching and learning?</a:t>
            </a:r>
            <a:endParaRPr lang="en-US" altLang="zh-CN" sz="2400" dirty="0">
              <a:latin typeface="Helvetica"/>
              <a:ea typeface="Cambria Math" pitchFamily="18" charset="0"/>
              <a:cs typeface="Arial" charset="0"/>
            </a:endParaRPr>
          </a:p>
        </p:txBody>
      </p:sp>
      <p:pic>
        <p:nvPicPr>
          <p:cNvPr id="4" name="Picture 9"/>
          <p:cNvPicPr>
            <a:picLocks noChangeAspect="1" noChangeArrowheads="1"/>
          </p:cNvPicPr>
          <p:nvPr/>
        </p:nvPicPr>
        <p:blipFill>
          <a:blip r:embed="rId2" cstate="print"/>
          <a:srcRect/>
          <a:stretch>
            <a:fillRect/>
          </a:stretch>
        </p:blipFill>
        <p:spPr bwMode="auto">
          <a:xfrm>
            <a:off x="0" y="0"/>
            <a:ext cx="3348038" cy="1198563"/>
          </a:xfrm>
          <a:prstGeom prst="rect">
            <a:avLst/>
          </a:prstGeom>
          <a:noFill/>
          <a:ln w="9525">
            <a:noFill/>
            <a:miter lim="800000"/>
            <a:headEnd/>
            <a:tailEnd/>
          </a:ln>
        </p:spPr>
      </p:pic>
      <p:pic>
        <p:nvPicPr>
          <p:cNvPr id="5" name="Picture 7">
            <a:hlinkClick r:id="rId3" action="ppaction://hlinksldjump"/>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0034" y="1928802"/>
            <a:ext cx="1209020" cy="965200"/>
          </a:xfrm>
          <a:prstGeom prst="rect">
            <a:avLst/>
          </a:prstGeom>
          <a:noFill/>
          <a:ln w="9525">
            <a:noFill/>
            <a:miter lim="800000"/>
            <a:headEnd/>
            <a:tailEnd/>
          </a:ln>
        </p:spPr>
      </p:pic>
      <p:sp>
        <p:nvSpPr>
          <p:cNvPr id="6" name="TextBox 5">
            <a:hlinkClick r:id="rId3" action="ppaction://hlinksldjump"/>
          </p:cNvPr>
          <p:cNvSpPr txBox="1"/>
          <p:nvPr/>
        </p:nvSpPr>
        <p:spPr>
          <a:xfrm>
            <a:off x="683568" y="2216609"/>
            <a:ext cx="1085850" cy="461665"/>
          </a:xfrm>
          <a:prstGeom prst="rect">
            <a:avLst/>
          </a:prstGeom>
          <a:noFill/>
        </p:spPr>
        <p:txBody>
          <a:bodyPr wrap="square">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7" name="TextBox 33"/>
          <p:cNvSpPr txBox="1">
            <a:spLocks noChangeArrowheads="1"/>
          </p:cNvSpPr>
          <p:nvPr/>
        </p:nvSpPr>
        <p:spPr bwMode="auto">
          <a:xfrm>
            <a:off x="857224" y="2643182"/>
            <a:ext cx="7812360" cy="3785652"/>
          </a:xfrm>
          <a:prstGeom prst="rect">
            <a:avLst/>
          </a:prstGeom>
          <a:noFill/>
          <a:ln w="9525">
            <a:noFill/>
            <a:miter lim="800000"/>
            <a:headEnd/>
            <a:tailEnd/>
          </a:ln>
        </p:spPr>
        <p:txBody>
          <a:bodyPr wrap="square">
            <a:spAutoFit/>
          </a:bodyPr>
          <a:lstStyle/>
          <a:p>
            <a:pPr marL="514350" indent="-514350" algn="ctr" eaLnBrk="0" hangingPunct="0"/>
            <a:r>
              <a:rPr lang="en-US" sz="2400" b="1" i="1" dirty="0" smtClean="0"/>
              <a:t>Traditional classroom</a:t>
            </a:r>
          </a:p>
          <a:p>
            <a:pPr algn="just"/>
            <a:r>
              <a:rPr lang="en-US" altLang="zh-CN" sz="2400" b="1" dirty="0" smtClean="0">
                <a:solidFill>
                  <a:srgbClr val="FF0000"/>
                </a:solidFill>
                <a:latin typeface="Helvetica"/>
                <a:ea typeface="Cambria Math" pitchFamily="18" charset="0"/>
                <a:cs typeface="Arial" charset="0"/>
              </a:rPr>
              <a:t>Advantages: </a:t>
            </a:r>
          </a:p>
          <a:p>
            <a:pPr marL="269875" indent="-269875" algn="just"/>
            <a:r>
              <a:rPr lang="en-US" altLang="zh-CN" sz="2400" dirty="0" smtClean="0">
                <a:latin typeface="Helvetica"/>
                <a:ea typeface="Cambria Math" pitchFamily="18" charset="0"/>
                <a:cs typeface="Arial" charset="0"/>
              </a:rPr>
              <a:t>· more direct communication between teachers and students;</a:t>
            </a:r>
            <a:endParaRPr lang="zh-CN" altLang="en-US" sz="2400" dirty="0" smtClean="0">
              <a:latin typeface="Helvetica"/>
              <a:ea typeface="Cambria Math" pitchFamily="18" charset="0"/>
              <a:cs typeface="Arial" charset="0"/>
            </a:endParaRPr>
          </a:p>
          <a:p>
            <a:pPr algn="just"/>
            <a:r>
              <a:rPr lang="en-US" altLang="zh-CN" sz="2400" dirty="0" smtClean="0">
                <a:latin typeface="Helvetica"/>
                <a:ea typeface="Cambria Math" pitchFamily="18" charset="0"/>
                <a:cs typeface="Arial" charset="0"/>
              </a:rPr>
              <a:t>·  a better learning atmosphere.</a:t>
            </a:r>
          </a:p>
          <a:p>
            <a:pPr algn="just"/>
            <a:r>
              <a:rPr lang="en-US" altLang="zh-CN" sz="2400" b="1" dirty="0" smtClean="0">
                <a:solidFill>
                  <a:srgbClr val="FF0000"/>
                </a:solidFill>
                <a:latin typeface="Helvetica"/>
                <a:ea typeface="Cambria Math" pitchFamily="18" charset="0"/>
                <a:cs typeface="Arial" charset="0"/>
              </a:rPr>
              <a:t>Disadvantages:</a:t>
            </a:r>
          </a:p>
          <a:p>
            <a:pPr marL="269875" indent="-269875" algn="just"/>
            <a:r>
              <a:rPr lang="en-US" altLang="zh-CN" sz="2400" dirty="0" smtClean="0">
                <a:latin typeface="Helvetica"/>
                <a:ea typeface="Cambria Math" pitchFamily="18" charset="0"/>
                <a:cs typeface="Arial" charset="0"/>
              </a:rPr>
              <a:t>· little interaction either among students or between students and the teacher;</a:t>
            </a:r>
            <a:endParaRPr lang="zh-CN" altLang="en-US" sz="2400" dirty="0" smtClean="0">
              <a:latin typeface="Helvetica"/>
              <a:ea typeface="Cambria Math" pitchFamily="18" charset="0"/>
              <a:cs typeface="Arial" charset="0"/>
            </a:endParaRPr>
          </a:p>
          <a:p>
            <a:pPr algn="just"/>
            <a:r>
              <a:rPr lang="en-US" altLang="zh-CN" sz="2400" dirty="0" smtClean="0">
                <a:latin typeface="Helvetica"/>
                <a:ea typeface="Cambria Math" pitchFamily="18" charset="0"/>
                <a:cs typeface="Arial" charset="0"/>
              </a:rPr>
              <a:t>·  teachers tending to dominate the class;</a:t>
            </a:r>
            <a:endParaRPr lang="zh-CN" altLang="en-US" sz="2400" dirty="0" smtClean="0">
              <a:latin typeface="Helvetica"/>
              <a:ea typeface="Cambria Math" pitchFamily="18" charset="0"/>
              <a:cs typeface="Arial" charset="0"/>
            </a:endParaRPr>
          </a:p>
          <a:p>
            <a:pPr algn="just"/>
            <a:r>
              <a:rPr lang="en-US" altLang="zh-CN" sz="2400" dirty="0" smtClean="0">
                <a:latin typeface="Helvetica"/>
                <a:ea typeface="Cambria Math" pitchFamily="18" charset="0"/>
                <a:cs typeface="Arial" charset="0"/>
              </a:rPr>
              <a:t>·  writing on blackboard reducing efficiency.</a:t>
            </a:r>
            <a:endParaRPr lang="en-US" altLang="zh-CN" sz="2400" dirty="0">
              <a:latin typeface="Helvetica"/>
              <a:ea typeface="Cambria Math" pitchFamily="18" charset="0"/>
              <a:cs typeface="Arial" charset="0"/>
            </a:endParaRPr>
          </a:p>
        </p:txBody>
      </p:sp>
      <p:sp>
        <p:nvSpPr>
          <p:cNvPr id="8" name="TextBox 7"/>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9" name="矩形 8"/>
          <p:cNvSpPr/>
          <p:nvPr/>
        </p:nvSpPr>
        <p:spPr>
          <a:xfrm>
            <a:off x="3067911" y="427644"/>
            <a:ext cx="4075857" cy="522451"/>
          </a:xfrm>
          <a:prstGeom prst="rect">
            <a:avLst/>
          </a:prstGeom>
        </p:spPr>
        <p:txBody>
          <a:bodyPr wrap="square">
            <a:spAutoFit/>
          </a:bodyPr>
          <a:lstStyle/>
          <a:p>
            <a:pPr algn="just">
              <a:lnSpc>
                <a:spcPct val="130000"/>
              </a:lnSpc>
              <a:defRPr/>
            </a:pPr>
            <a:r>
              <a:rPr lang="en-US" altLang="zh-CN" sz="2400" b="1" dirty="0" smtClean="0">
                <a:solidFill>
                  <a:srgbClr val="006600"/>
                </a:solidFill>
                <a:latin typeface="Helvetica"/>
                <a:ea typeface="Helvetica Neue"/>
                <a:cs typeface="Helvetica Neue"/>
              </a:rPr>
              <a:t>Short answer questions</a:t>
            </a:r>
            <a:endParaRPr lang="zh-CN" altLang="en-US" sz="2400" b="1" dirty="0" smtClean="0">
              <a:solidFill>
                <a:srgbClr val="006600"/>
              </a:solidFill>
              <a:latin typeface="Helvetica"/>
              <a:ea typeface="Helvetica Neue"/>
              <a:cs typeface="Helvetica Neue"/>
            </a:endParaRPr>
          </a:p>
        </p:txBody>
      </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34940" y="2425919"/>
            <a:ext cx="8137588" cy="3789164"/>
          </a:xfrm>
          <a:prstGeom prst="roundRect">
            <a:avLst>
              <a:gd name="adj" fmla="val 17832"/>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287750"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0" name="TextBox 19">
            <a:hlinkClick r:id="rId3" action="ppaction://hlinksldjump"/>
          </p:cNvPr>
          <p:cNvSpPr txBox="1"/>
          <p:nvPr/>
        </p:nvSpPr>
        <p:spPr>
          <a:xfrm>
            <a:off x="268288" y="1826916"/>
            <a:ext cx="1359693" cy="461665"/>
          </a:xfrm>
          <a:prstGeom prst="rect">
            <a:avLst/>
          </a:prstGeom>
          <a:noFill/>
        </p:spPr>
        <p:txBody>
          <a:bodyPr wrap="square">
            <a:spAutoFit/>
          </a:bodyPr>
          <a:lstStyle/>
          <a:p>
            <a:pPr fontAlgn="auto">
              <a:spcBef>
                <a:spcPts val="0"/>
              </a:spcBef>
              <a:spcAft>
                <a:spcPts val="0"/>
              </a:spcAft>
              <a:defRPr/>
            </a:pPr>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ea typeface="+mn-ea"/>
              </a:rPr>
              <a:t> \\</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571472" y="1157101"/>
            <a:ext cx="8001056" cy="1200329"/>
          </a:xfrm>
          <a:prstGeom prst="rect">
            <a:avLst/>
          </a:prstGeom>
          <a:noFill/>
          <a:ln w="9525">
            <a:noFill/>
            <a:miter lim="800000"/>
            <a:headEnd/>
            <a:tailEnd/>
          </a:ln>
        </p:spPr>
        <p:txBody>
          <a:bodyPr wrap="square">
            <a:spAutoFit/>
          </a:bodyPr>
          <a:lstStyle/>
          <a:p>
            <a:pPr marL="457200" indent="-457200" algn="just">
              <a:buAutoNum type="arabicPlain" startAt="2"/>
            </a:pPr>
            <a:r>
              <a:rPr lang="en-US" altLang="zh-CN" sz="2400" dirty="0" smtClean="0">
                <a:latin typeface="Helvetica" pitchFamily="34" charset="0"/>
              </a:rPr>
              <a:t>Some people predict that in the future students will learn only at home by attending online courses. How do you like this idea?</a:t>
            </a:r>
            <a:endParaRPr lang="en-US" altLang="zh-CN" sz="2400" dirty="0">
              <a:solidFill>
                <a:srgbClr val="1C1C1C"/>
              </a:solidFill>
            </a:endParaRPr>
          </a:p>
        </p:txBody>
      </p:sp>
      <p:pic>
        <p:nvPicPr>
          <p:cNvPr id="13"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71756" y="2057748"/>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434940" y="2425919"/>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7" name="TextBox 16"/>
          <p:cNvSpPr txBox="1"/>
          <p:nvPr/>
        </p:nvSpPr>
        <p:spPr>
          <a:xfrm>
            <a:off x="642910" y="2872629"/>
            <a:ext cx="7685367" cy="2936188"/>
          </a:xfrm>
          <a:prstGeom prst="rect">
            <a:avLst/>
          </a:prstGeom>
          <a:noFill/>
        </p:spPr>
        <p:txBody>
          <a:bodyPr wrap="square" rtlCol="0">
            <a:spAutoFit/>
          </a:bodyPr>
          <a:lstStyle/>
          <a:p>
            <a:pPr algn="just">
              <a:lnSpc>
                <a:spcPct val="110000"/>
              </a:lnSpc>
            </a:pPr>
            <a:r>
              <a:rPr lang="en-US" altLang="zh-CN" sz="2400" dirty="0" smtClean="0">
                <a:latin typeface="Helvetica"/>
                <a:ea typeface="楷体_GB2312" pitchFamily="49" charset="-122"/>
              </a:rPr>
              <a:t>    </a:t>
            </a:r>
            <a:r>
              <a:rPr lang="en-US" altLang="zh-CN" sz="2400" dirty="0" smtClean="0">
                <a:latin typeface="Helvetica" pitchFamily="34" charset="0"/>
              </a:rPr>
              <a:t>It sounds like an awful idea to me. </a:t>
            </a:r>
            <a:r>
              <a:rPr lang="en-US" altLang="zh-CN" sz="2400" u="sng" dirty="0" smtClean="0">
                <a:latin typeface="Helvetica" pitchFamily="34" charset="0"/>
              </a:rPr>
              <a:t>Obtaining knowledge is only part of learning</a:t>
            </a:r>
            <a:r>
              <a:rPr lang="en-US" altLang="zh-CN" sz="2400" dirty="0" smtClean="0">
                <a:latin typeface="Helvetica" pitchFamily="34" charset="0"/>
              </a:rPr>
              <a:t>. Learning not only </a:t>
            </a:r>
            <a:r>
              <a:rPr lang="en-US" altLang="zh-CN" sz="2400" u="sng" dirty="0" smtClean="0">
                <a:latin typeface="Helvetica" pitchFamily="34" charset="0"/>
              </a:rPr>
              <a:t>gives us a wealth of knowledge</a:t>
            </a:r>
            <a:r>
              <a:rPr lang="en-US" altLang="zh-CN" sz="2400" dirty="0" smtClean="0">
                <a:latin typeface="Helvetica" pitchFamily="34" charset="0"/>
              </a:rPr>
              <a:t>, it also </a:t>
            </a:r>
            <a:r>
              <a:rPr lang="en-US" altLang="zh-CN" sz="2400" u="sng" dirty="0" smtClean="0">
                <a:latin typeface="Helvetica" pitchFamily="34" charset="0"/>
              </a:rPr>
              <a:t>provides us with great vision,</a:t>
            </a:r>
            <a:r>
              <a:rPr lang="en-US" altLang="zh-CN" sz="2400" dirty="0" smtClean="0">
                <a:latin typeface="Helvetica" pitchFamily="34" charset="0"/>
              </a:rPr>
              <a:t> </a:t>
            </a:r>
            <a:r>
              <a:rPr lang="en-US" altLang="zh-CN" sz="2400" u="sng" dirty="0" smtClean="0">
                <a:latin typeface="Helvetica" pitchFamily="34" charset="0"/>
              </a:rPr>
              <a:t>strong principles</a:t>
            </a:r>
            <a:r>
              <a:rPr lang="en-US" altLang="zh-CN" sz="2400" dirty="0" smtClean="0">
                <a:latin typeface="Helvetica" pitchFamily="34" charset="0"/>
              </a:rPr>
              <a:t>, </a:t>
            </a:r>
            <a:r>
              <a:rPr lang="en-US" altLang="zh-CN" sz="2400" u="sng" dirty="0" smtClean="0">
                <a:latin typeface="Helvetica" pitchFamily="34" charset="0"/>
              </a:rPr>
              <a:t>social abilities</a:t>
            </a:r>
            <a:r>
              <a:rPr lang="en-US" altLang="zh-CN" sz="2400" dirty="0" smtClean="0">
                <a:latin typeface="Helvetica" pitchFamily="34" charset="0"/>
              </a:rPr>
              <a:t>, </a:t>
            </a:r>
            <a:r>
              <a:rPr lang="en-US" altLang="zh-CN" sz="2400" u="sng" dirty="0" smtClean="0">
                <a:latin typeface="Helvetica" pitchFamily="34" charset="0"/>
              </a:rPr>
              <a:t>good manners</a:t>
            </a:r>
            <a:r>
              <a:rPr lang="en-US" altLang="zh-CN" sz="2400" dirty="0" smtClean="0">
                <a:latin typeface="Helvetica" pitchFamily="34" charset="0"/>
              </a:rPr>
              <a:t>, </a:t>
            </a:r>
            <a:r>
              <a:rPr lang="en-US" altLang="zh-CN" sz="2400" u="sng" dirty="0" smtClean="0">
                <a:latin typeface="Helvetica" pitchFamily="34" charset="0"/>
              </a:rPr>
              <a:t>interpersonal skills</a:t>
            </a:r>
            <a:r>
              <a:rPr lang="en-US" altLang="zh-CN" sz="2400" dirty="0" smtClean="0">
                <a:latin typeface="Helvetica" pitchFamily="34" charset="0"/>
              </a:rPr>
              <a:t> and </a:t>
            </a:r>
            <a:r>
              <a:rPr lang="en-US" altLang="zh-CN" sz="2400" u="sng" dirty="0" smtClean="0">
                <a:latin typeface="Helvetica" pitchFamily="34" charset="0"/>
              </a:rPr>
              <a:t>many more valuable attributes</a:t>
            </a:r>
            <a:r>
              <a:rPr lang="en-US" altLang="zh-CN" sz="2400" dirty="0" smtClean="0">
                <a:latin typeface="Helvetica" pitchFamily="34" charset="0"/>
              </a:rPr>
              <a:t>. This obviously cannot be realized by learning at home only with the computer.</a:t>
            </a:r>
            <a:endParaRPr lang="zh-CN" altLang="en-US" sz="2400" dirty="0">
              <a:latin typeface="Helvetica" pitchFamily="34" charset="0"/>
            </a:endParaRPr>
          </a:p>
        </p:txBody>
      </p:sp>
      <p:sp>
        <p:nvSpPr>
          <p:cNvPr id="19" name="TextBox 18"/>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Theme exploration</a:t>
            </a:r>
            <a:endParaRPr lang="en-US" altLang="zh-CN" sz="2400" dirty="0">
              <a:solidFill>
                <a:srgbClr val="F79646">
                  <a:lumMod val="75000"/>
                </a:srgbClr>
              </a:solidFill>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31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77816" y="2688027"/>
            <a:ext cx="8137588" cy="3169865"/>
          </a:xfrm>
          <a:prstGeom prst="roundRect">
            <a:avLst>
              <a:gd name="adj" fmla="val 17832"/>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287750"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0" name="TextBox 19">
            <a:hlinkClick r:id="rId3" action="ppaction://hlinksldjump"/>
          </p:cNvPr>
          <p:cNvSpPr txBox="1"/>
          <p:nvPr/>
        </p:nvSpPr>
        <p:spPr>
          <a:xfrm>
            <a:off x="268288" y="1826916"/>
            <a:ext cx="1359693" cy="461665"/>
          </a:xfrm>
          <a:prstGeom prst="rect">
            <a:avLst/>
          </a:prstGeom>
          <a:noFill/>
        </p:spPr>
        <p:txBody>
          <a:bodyPr wrap="square">
            <a:spAutoFit/>
          </a:bodyPr>
          <a:lstStyle/>
          <a:p>
            <a:pPr fontAlgn="auto">
              <a:spcBef>
                <a:spcPts val="0"/>
              </a:spcBef>
              <a:spcAft>
                <a:spcPts val="0"/>
              </a:spcAft>
              <a:defRPr/>
            </a:pPr>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ea typeface="+mn-ea"/>
              </a:rPr>
              <a:t> \\</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571472" y="1157101"/>
            <a:ext cx="8001056" cy="1200329"/>
          </a:xfrm>
          <a:prstGeom prst="rect">
            <a:avLst/>
          </a:prstGeom>
          <a:noFill/>
          <a:ln w="9525">
            <a:noFill/>
            <a:miter lim="800000"/>
            <a:headEnd/>
            <a:tailEnd/>
          </a:ln>
        </p:spPr>
        <p:txBody>
          <a:bodyPr wrap="square">
            <a:spAutoFit/>
          </a:bodyPr>
          <a:lstStyle/>
          <a:p>
            <a:pPr marL="457200" indent="-457200" algn="just">
              <a:buAutoNum type="arabicPlain" startAt="2"/>
            </a:pPr>
            <a:r>
              <a:rPr lang="en-US" altLang="zh-CN" sz="2400" dirty="0" smtClean="0">
                <a:latin typeface="Helvetica" pitchFamily="34" charset="0"/>
              </a:rPr>
              <a:t>Some people predict that in the future students will learn only at home by attending online courses. How do you like this idea?</a:t>
            </a:r>
            <a:endParaRPr lang="en-US" altLang="zh-CN" sz="2400" dirty="0">
              <a:solidFill>
                <a:srgbClr val="1C1C1C"/>
              </a:solidFill>
            </a:endParaRPr>
          </a:p>
        </p:txBody>
      </p:sp>
      <p:pic>
        <p:nvPicPr>
          <p:cNvPr id="13"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71756" y="2057748"/>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434940" y="2425919"/>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9" name="TextBox 18"/>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Theme exploration</a:t>
            </a:r>
            <a:endParaRPr lang="en-US" altLang="zh-CN" sz="2400" dirty="0">
              <a:solidFill>
                <a:srgbClr val="F79646">
                  <a:lumMod val="75000"/>
                </a:srgbClr>
              </a:solidFill>
            </a:endParaRPr>
          </a:p>
        </p:txBody>
      </p:sp>
      <p:sp>
        <p:nvSpPr>
          <p:cNvPr id="15" name="TextBox 14"/>
          <p:cNvSpPr txBox="1"/>
          <p:nvPr/>
        </p:nvSpPr>
        <p:spPr>
          <a:xfrm>
            <a:off x="1047751" y="2905291"/>
            <a:ext cx="7263257" cy="2529923"/>
          </a:xfrm>
          <a:prstGeom prst="rect">
            <a:avLst/>
          </a:prstGeom>
          <a:noFill/>
        </p:spPr>
        <p:txBody>
          <a:bodyPr wrap="square" rtlCol="0">
            <a:spAutoFit/>
          </a:bodyPr>
          <a:lstStyle/>
          <a:p>
            <a:pPr algn="just">
              <a:lnSpc>
                <a:spcPct val="110000"/>
              </a:lnSpc>
            </a:pPr>
            <a:r>
              <a:rPr lang="en-US" altLang="zh-CN" sz="2400" dirty="0" smtClean="0">
                <a:latin typeface="Helvetica" pitchFamily="34" charset="0"/>
              </a:rPr>
              <a:t>     I think it is a good idea that students can study at home via the Internet in the future. Learning would </a:t>
            </a:r>
            <a:r>
              <a:rPr lang="en-US" altLang="zh-CN" sz="2400" u="sng" dirty="0" smtClean="0">
                <a:latin typeface="Helvetica" pitchFamily="34" charset="0"/>
              </a:rPr>
              <a:t>become more flexible and accessible</a:t>
            </a:r>
            <a:r>
              <a:rPr lang="en-US" altLang="zh-CN" sz="2400" dirty="0" smtClean="0">
                <a:latin typeface="Helvetica" pitchFamily="34" charset="0"/>
              </a:rPr>
              <a:t>. This way, college education could </a:t>
            </a:r>
            <a:r>
              <a:rPr lang="en-US" altLang="zh-CN" sz="2400" u="sng" dirty="0" smtClean="0">
                <a:latin typeface="Helvetica" pitchFamily="34" charset="0"/>
              </a:rPr>
              <a:t>become available to many more people</a:t>
            </a:r>
            <a:r>
              <a:rPr lang="en-US" altLang="zh-CN" sz="2400" dirty="0" smtClean="0">
                <a:latin typeface="Helvetica" pitchFamily="34" charset="0"/>
              </a:rPr>
              <a:t>, old or young, near or far, healthy or handicapped.</a:t>
            </a:r>
            <a:endParaRPr lang="zh-CN" altLang="en-US" sz="2400" dirty="0" smtClean="0">
              <a:latin typeface="Helvetica" pitchFamily="34" charset="0"/>
            </a:endParaRPr>
          </a:p>
        </p:txBody>
      </p:sp>
      <p:pic>
        <p:nvPicPr>
          <p:cNvPr id="17"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31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928662" y="2714620"/>
            <a:ext cx="7235797" cy="3310906"/>
          </a:xfrm>
          <a:prstGeom prst="rect">
            <a:avLst/>
          </a:prstGeom>
          <a:noFill/>
          <a:ln w="9525">
            <a:noFill/>
            <a:miter lim="800000"/>
            <a:headEnd/>
            <a:tailEnd/>
          </a:ln>
        </p:spPr>
        <p:txBody>
          <a:bodyPr wrap="square">
            <a:spAutoFit/>
          </a:bodyPr>
          <a:lstStyle/>
          <a:p>
            <a:pPr algn="just">
              <a:lnSpc>
                <a:spcPct val="110000"/>
              </a:lnSpc>
              <a:defRPr/>
            </a:pPr>
            <a:r>
              <a:rPr lang="en-US" altLang="zh-CN" sz="2400" dirty="0" smtClean="0">
                <a:latin typeface="Helvetica"/>
                <a:ea typeface="楷体_GB2312" pitchFamily="49" charset="-122"/>
              </a:rPr>
              <a:t>      </a:t>
            </a:r>
            <a:r>
              <a:rPr lang="en-US" altLang="zh-CN" sz="2400" dirty="0" smtClean="0">
                <a:latin typeface="Helvetica" pitchFamily="34" charset="0"/>
              </a:rPr>
              <a:t>Life would be unimaginable without the Internet or </a:t>
            </a:r>
            <a:r>
              <a:rPr lang="en-US" altLang="zh-CN" sz="2400" dirty="0" err="1" smtClean="0">
                <a:latin typeface="Helvetica" pitchFamily="34" charset="0"/>
              </a:rPr>
              <a:t>smartphones</a:t>
            </a:r>
            <a:r>
              <a:rPr lang="en-US" altLang="zh-CN" sz="2400" dirty="0" smtClean="0">
                <a:latin typeface="Helvetica" pitchFamily="34" charset="0"/>
              </a:rPr>
              <a:t>. </a:t>
            </a:r>
            <a:r>
              <a:rPr lang="en-US" altLang="zh-CN" sz="2400" u="sng" dirty="0" smtClean="0">
                <a:latin typeface="Helvetica" pitchFamily="34" charset="0"/>
              </a:rPr>
              <a:t>I depend on them to do everything</a:t>
            </a:r>
            <a:r>
              <a:rPr lang="en-US" altLang="zh-CN" sz="2400" dirty="0" smtClean="0">
                <a:latin typeface="Helvetica" pitchFamily="34" charset="0"/>
              </a:rPr>
              <a:t>, </a:t>
            </a:r>
            <a:r>
              <a:rPr lang="en-US" altLang="zh-CN" sz="2400" u="sng" dirty="0" smtClean="0">
                <a:latin typeface="Helvetica" pitchFamily="34" charset="0"/>
              </a:rPr>
              <a:t>from study to communication</a:t>
            </a:r>
            <a:r>
              <a:rPr lang="en-US" altLang="zh-CN" sz="2400" dirty="0" smtClean="0">
                <a:latin typeface="Helvetica" pitchFamily="34" charset="0"/>
              </a:rPr>
              <a:t>, from </a:t>
            </a:r>
            <a:r>
              <a:rPr lang="en-US" altLang="zh-CN" sz="2400" u="sng" dirty="0" smtClean="0">
                <a:latin typeface="Helvetica" pitchFamily="34" charset="0"/>
              </a:rPr>
              <a:t>shopping</a:t>
            </a:r>
            <a:r>
              <a:rPr lang="en-US" altLang="zh-CN" sz="2400" dirty="0" smtClean="0">
                <a:latin typeface="Helvetica" pitchFamily="34" charset="0"/>
              </a:rPr>
              <a:t>, to </a:t>
            </a:r>
            <a:r>
              <a:rPr lang="en-US" altLang="zh-CN" sz="2400" u="sng" dirty="0" smtClean="0">
                <a:latin typeface="Helvetica" pitchFamily="34" charset="0"/>
              </a:rPr>
              <a:t>entertaining.</a:t>
            </a:r>
            <a:r>
              <a:rPr lang="en-US" altLang="zh-CN" sz="2400" dirty="0" smtClean="0">
                <a:latin typeface="Helvetica" pitchFamily="34" charset="0"/>
              </a:rPr>
              <a:t> Without the Internet, the banking systems, the communications systems, in fact all key aspects closely related to people’s life will collapse. Life without the Internet would be terrible and simply unimaginable.</a:t>
            </a:r>
            <a:endParaRPr lang="zh-CN" altLang="en-US" sz="2400" dirty="0">
              <a:latin typeface="Helvetica" pitchFamily="34" charset="0"/>
            </a:endParaRPr>
          </a:p>
        </p:txBody>
      </p:sp>
      <p:sp>
        <p:nvSpPr>
          <p:cNvPr id="9" name="圆角矩形 8"/>
          <p:cNvSpPr/>
          <p:nvPr/>
        </p:nvSpPr>
        <p:spPr>
          <a:xfrm>
            <a:off x="683567" y="2592281"/>
            <a:ext cx="7817523" cy="3622801"/>
          </a:xfrm>
          <a:prstGeom prst="roundRect">
            <a:avLst>
              <a:gd name="adj" fmla="val 20834"/>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287750"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714348" y="1454995"/>
            <a:ext cx="7715304" cy="830997"/>
          </a:xfrm>
          <a:prstGeom prst="rect">
            <a:avLst/>
          </a:prstGeom>
          <a:noFill/>
          <a:ln w="9525">
            <a:noFill/>
            <a:miter lim="800000"/>
            <a:headEnd/>
            <a:tailEnd/>
          </a:ln>
        </p:spPr>
        <p:txBody>
          <a:bodyPr wrap="square">
            <a:spAutoFit/>
          </a:bodyPr>
          <a:lstStyle/>
          <a:p>
            <a:pPr marL="444500" indent="-444500" algn="just"/>
            <a:r>
              <a:rPr lang="en-US" altLang="zh-CN" sz="2400" dirty="0" smtClean="0">
                <a:latin typeface="Helvetica"/>
                <a:ea typeface="楷体_GB2312" pitchFamily="49" charset="-122"/>
              </a:rPr>
              <a:t>3. </a:t>
            </a:r>
            <a:r>
              <a:rPr lang="en-US" altLang="zh-CN" sz="2400" dirty="0" smtClean="0">
                <a:latin typeface="Helvetica" pitchFamily="34" charset="0"/>
              </a:rPr>
              <a:t>What would life be like without the Internet or </a:t>
            </a:r>
            <a:r>
              <a:rPr lang="en-US" altLang="zh-CN" sz="2400" dirty="0" err="1" smtClean="0">
                <a:latin typeface="Helvetica" pitchFamily="34" charset="0"/>
              </a:rPr>
              <a:t>smartphones</a:t>
            </a:r>
            <a:r>
              <a:rPr lang="en-US" altLang="zh-CN" sz="2400" dirty="0" smtClean="0">
                <a:latin typeface="Helvetica" pitchFamily="34" charset="0"/>
              </a:rPr>
              <a:t>?</a:t>
            </a:r>
            <a:endParaRPr lang="en-US" altLang="zh-CN" sz="2400" dirty="0">
              <a:solidFill>
                <a:srgbClr val="1C1C1C"/>
              </a:solidFill>
            </a:endParaRPr>
          </a:p>
        </p:txBody>
      </p:sp>
      <p:pic>
        <p:nvPicPr>
          <p:cNvPr id="1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14282" y="2278011"/>
            <a:ext cx="1231878"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501266" y="2592281"/>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 name="TextBox 15"/>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Theme exploration</a:t>
            </a:r>
            <a:endParaRPr lang="en-US" altLang="zh-CN" sz="2400" dirty="0">
              <a:solidFill>
                <a:srgbClr val="F79646">
                  <a:lumMod val="75000"/>
                </a:srgbClr>
              </a:solidFill>
            </a:endParaRPr>
          </a:p>
        </p:txBody>
      </p:sp>
      <p:pic>
        <p:nvPicPr>
          <p:cNvPr id="15"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710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683567" y="2833774"/>
            <a:ext cx="7817523" cy="3381308"/>
          </a:xfrm>
          <a:prstGeom prst="roundRect">
            <a:avLst>
              <a:gd name="adj" fmla="val 20834"/>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287750"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pic>
        <p:nvPicPr>
          <p:cNvPr id="1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57158" y="2278011"/>
            <a:ext cx="1231878"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644142" y="2592281"/>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 name="TextBox 15"/>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Theme exploration</a:t>
            </a:r>
            <a:endParaRPr lang="en-US" altLang="zh-CN" sz="2400" dirty="0">
              <a:solidFill>
                <a:srgbClr val="F79646">
                  <a:lumMod val="75000"/>
                </a:srgbClr>
              </a:solidFill>
            </a:endParaRPr>
          </a:p>
        </p:txBody>
      </p:sp>
      <p:sp>
        <p:nvSpPr>
          <p:cNvPr id="15" name="TextBox 14"/>
          <p:cNvSpPr txBox="1">
            <a:spLocks noChangeArrowheads="1"/>
          </p:cNvSpPr>
          <p:nvPr/>
        </p:nvSpPr>
        <p:spPr bwMode="auto">
          <a:xfrm>
            <a:off x="857224" y="3214686"/>
            <a:ext cx="7426272" cy="2529923"/>
          </a:xfrm>
          <a:prstGeom prst="rect">
            <a:avLst/>
          </a:prstGeom>
          <a:noFill/>
          <a:ln w="9525">
            <a:noFill/>
            <a:miter lim="800000"/>
            <a:headEnd/>
            <a:tailEnd/>
          </a:ln>
        </p:spPr>
        <p:txBody>
          <a:bodyPr wrap="square">
            <a:spAutoFit/>
          </a:bodyPr>
          <a:lstStyle/>
          <a:p>
            <a:pPr algn="just">
              <a:lnSpc>
                <a:spcPct val="110000"/>
              </a:lnSpc>
              <a:defRPr/>
            </a:pPr>
            <a:r>
              <a:rPr lang="en-US" altLang="zh-CN" sz="2400" dirty="0" smtClean="0">
                <a:latin typeface="Helvetica"/>
                <a:ea typeface="楷体_GB2312" pitchFamily="49" charset="-122"/>
              </a:rPr>
              <a:t>   </a:t>
            </a:r>
            <a:r>
              <a:rPr lang="en-US" altLang="zh-CN" sz="2400" dirty="0" smtClean="0">
                <a:latin typeface="Helvetica" pitchFamily="34" charset="0"/>
              </a:rPr>
              <a:t>Actually, I wouldn’t mind having a life without the Internet or smart phone. Without them, I would </a:t>
            </a:r>
            <a:r>
              <a:rPr lang="en-US" altLang="zh-CN" sz="2400" u="sng" dirty="0" smtClean="0">
                <a:latin typeface="Helvetica" pitchFamily="34" charset="0"/>
              </a:rPr>
              <a:t>meet my family and friends face to face</a:t>
            </a:r>
            <a:r>
              <a:rPr lang="en-US" altLang="zh-CN" sz="2400" dirty="0" smtClean="0">
                <a:latin typeface="Helvetica" pitchFamily="34" charset="0"/>
              </a:rPr>
              <a:t> and </a:t>
            </a:r>
            <a:r>
              <a:rPr lang="en-US" altLang="zh-CN" sz="2400" u="sng" dirty="0" smtClean="0">
                <a:latin typeface="Helvetica" pitchFamily="34" charset="0"/>
              </a:rPr>
              <a:t>spend more quality time together</a:t>
            </a:r>
            <a:r>
              <a:rPr lang="en-US" altLang="zh-CN" sz="2400" dirty="0" smtClean="0">
                <a:latin typeface="Helvetica" pitchFamily="34" charset="0"/>
              </a:rPr>
              <a:t>. I might </a:t>
            </a:r>
            <a:r>
              <a:rPr lang="en-US" altLang="zh-CN" sz="2400" u="sng" dirty="0" smtClean="0">
                <a:latin typeface="Helvetica" pitchFamily="34" charset="0"/>
              </a:rPr>
              <a:t>take up some interesting hobbies</a:t>
            </a:r>
            <a:r>
              <a:rPr lang="en-US" altLang="zh-CN" sz="2400" dirty="0" smtClean="0">
                <a:latin typeface="Helvetica" pitchFamily="34" charset="0"/>
              </a:rPr>
              <a:t> or </a:t>
            </a:r>
            <a:r>
              <a:rPr lang="en-US" altLang="zh-CN" sz="2400" u="sng" dirty="0" smtClean="0">
                <a:latin typeface="Helvetica" pitchFamily="34" charset="0"/>
              </a:rPr>
              <a:t>try something new</a:t>
            </a:r>
            <a:r>
              <a:rPr lang="en-US" altLang="zh-CN" sz="2400" dirty="0" smtClean="0">
                <a:latin typeface="Helvetica" pitchFamily="34" charset="0"/>
              </a:rPr>
              <a:t>. So, without them life might become even more colorful.</a:t>
            </a:r>
            <a:endParaRPr lang="zh-CN" altLang="en-US" sz="2400" dirty="0" smtClean="0">
              <a:latin typeface="Helvetica" pitchFamily="34" charset="0"/>
            </a:endParaRPr>
          </a:p>
        </p:txBody>
      </p:sp>
      <p:pic>
        <p:nvPicPr>
          <p:cNvPr id="17"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 Box 18"/>
          <p:cNvSpPr txBox="1">
            <a:spLocks noChangeArrowheads="1"/>
          </p:cNvSpPr>
          <p:nvPr/>
        </p:nvSpPr>
        <p:spPr bwMode="auto">
          <a:xfrm>
            <a:off x="714348" y="1454995"/>
            <a:ext cx="7715304" cy="830997"/>
          </a:xfrm>
          <a:prstGeom prst="rect">
            <a:avLst/>
          </a:prstGeom>
          <a:noFill/>
          <a:ln w="9525">
            <a:noFill/>
            <a:miter lim="800000"/>
            <a:headEnd/>
            <a:tailEnd/>
          </a:ln>
        </p:spPr>
        <p:txBody>
          <a:bodyPr wrap="square">
            <a:spAutoFit/>
          </a:bodyPr>
          <a:lstStyle/>
          <a:p>
            <a:pPr marL="444500" indent="-444500" algn="just"/>
            <a:r>
              <a:rPr lang="en-US" altLang="zh-CN" sz="2400" dirty="0" smtClean="0">
                <a:latin typeface="Helvetica"/>
                <a:ea typeface="楷体_GB2312" pitchFamily="49" charset="-122"/>
              </a:rPr>
              <a:t>3. </a:t>
            </a:r>
            <a:r>
              <a:rPr lang="en-US" altLang="zh-CN" sz="2400" dirty="0" smtClean="0">
                <a:latin typeface="Helvetica" pitchFamily="34" charset="0"/>
              </a:rPr>
              <a:t>What would life be like without the Internet or </a:t>
            </a:r>
            <a:r>
              <a:rPr lang="en-US" altLang="zh-CN" sz="2400" dirty="0" err="1" smtClean="0">
                <a:latin typeface="Helvetica" pitchFamily="34" charset="0"/>
              </a:rPr>
              <a:t>smartphones</a:t>
            </a:r>
            <a:r>
              <a:rPr lang="en-US" altLang="zh-CN" sz="2400" dirty="0" smtClean="0">
                <a:latin typeface="Helvetica" pitchFamily="34" charset="0"/>
              </a:rPr>
              <a:t>?</a:t>
            </a:r>
            <a:endParaRPr lang="en-US" altLang="zh-CN" sz="2400" dirty="0">
              <a:solidFill>
                <a:srgbClr val="1C1C1C"/>
              </a:solidFill>
            </a:endParaRPr>
          </a:p>
        </p:txBody>
      </p:sp>
    </p:spTree>
    <p:extLst>
      <p:ext uri="{BB962C8B-B14F-4D97-AF65-F5344CB8AC3E}">
        <p14:creationId xmlns:p14="http://schemas.microsoft.com/office/powerpoint/2010/main" xmlns="" val="35710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685060" y="3360852"/>
            <a:ext cx="7887468" cy="292566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pic>
        <p:nvPicPr>
          <p:cNvPr id="29184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29184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4282" y="2786058"/>
            <a:ext cx="1446213" cy="1365250"/>
          </a:xfrm>
          <a:prstGeom prst="rect">
            <a:avLst/>
          </a:prstGeom>
          <a:noFill/>
          <a:ln w="9525">
            <a:noFill/>
            <a:miter lim="800000"/>
            <a:headEnd/>
            <a:tailEnd/>
          </a:ln>
        </p:spPr>
      </p:pic>
      <p:sp>
        <p:nvSpPr>
          <p:cNvPr id="21" name="TextBox 20"/>
          <p:cNvSpPr txBox="1"/>
          <p:nvPr/>
        </p:nvSpPr>
        <p:spPr>
          <a:xfrm>
            <a:off x="555595" y="3238496"/>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91851" name="文本框 5"/>
          <p:cNvSpPr txBox="1">
            <a:spLocks noChangeArrowheads="1"/>
          </p:cNvSpPr>
          <p:nvPr/>
        </p:nvSpPr>
        <p:spPr bwMode="auto">
          <a:xfrm>
            <a:off x="714348" y="1328872"/>
            <a:ext cx="7858180" cy="1528624"/>
          </a:xfrm>
          <a:prstGeom prst="rect">
            <a:avLst/>
          </a:prstGeom>
          <a:noFill/>
          <a:ln w="9525">
            <a:noFill/>
            <a:miter lim="800000"/>
            <a:headEnd/>
            <a:tailEnd/>
          </a:ln>
        </p:spPr>
        <p:txBody>
          <a:bodyPr wrap="square">
            <a:spAutoFit/>
          </a:bodyPr>
          <a:lstStyle/>
          <a:p>
            <a:pPr algn="just">
              <a:lnSpc>
                <a:spcPts val="2800"/>
              </a:lnSpc>
            </a:pPr>
            <a:r>
              <a:rPr lang="en-US" altLang="zh-CN" sz="2400" b="1" dirty="0" smtClean="0">
                <a:solidFill>
                  <a:srgbClr val="F79646">
                    <a:lumMod val="75000"/>
                  </a:srgbClr>
                </a:solidFill>
                <a:latin typeface="Helvetica" pitchFamily="34" charset="0"/>
                <a:cs typeface="Helvetica Neue"/>
              </a:rPr>
              <a:t>Internet slang </a:t>
            </a:r>
            <a:r>
              <a:rPr lang="en-US" altLang="zh-CN" sz="2400" dirty="0" smtClean="0">
                <a:latin typeface="Helvetica"/>
              </a:rPr>
              <a:t>has become a very popular “language” among the </a:t>
            </a:r>
            <a:r>
              <a:rPr lang="en-US" altLang="zh-CN" sz="2400" dirty="0" err="1" smtClean="0">
                <a:latin typeface="Helvetica"/>
              </a:rPr>
              <a:t>netizens</a:t>
            </a:r>
            <a:r>
              <a:rPr lang="en-US" altLang="zh-CN" sz="2400" dirty="0" smtClean="0">
                <a:latin typeface="Helvetica"/>
              </a:rPr>
              <a:t>. Do you know the meaning of the following Internet slangs</a:t>
            </a:r>
            <a:r>
              <a:rPr lang="en-US" altLang="zh-CN" sz="2400" b="1" dirty="0" smtClean="0">
                <a:solidFill>
                  <a:srgbClr val="F79646">
                    <a:lumMod val="75000"/>
                  </a:srgbClr>
                </a:solidFill>
                <a:latin typeface="Helvetica" pitchFamily="34" charset="0"/>
                <a:cs typeface="Helvetica Neue"/>
              </a:rPr>
              <a:t> LOL, SMH, NP, WIWWY, L2MS</a:t>
            </a:r>
            <a:r>
              <a:rPr lang="en-US" altLang="zh-CN" sz="2400" dirty="0" smtClean="0">
                <a:latin typeface="Helvetica"/>
              </a:rPr>
              <a:t>? Please have a guess. </a:t>
            </a:r>
            <a:endParaRPr lang="zh-CN" altLang="en-US" sz="2400" dirty="0">
              <a:latin typeface="Helvetica"/>
            </a:endParaRPr>
          </a:p>
        </p:txBody>
      </p:sp>
      <p:sp>
        <p:nvSpPr>
          <p:cNvPr id="11" name="矩形 10"/>
          <p:cNvSpPr/>
          <p:nvPr/>
        </p:nvSpPr>
        <p:spPr>
          <a:xfrm>
            <a:off x="1635127" y="3857628"/>
            <a:ext cx="5865831" cy="1938992"/>
          </a:xfrm>
          <a:prstGeom prst="rect">
            <a:avLst/>
          </a:prstGeom>
        </p:spPr>
        <p:txBody>
          <a:bodyPr wrap="square">
            <a:spAutoFit/>
          </a:bodyPr>
          <a:lstStyle/>
          <a:p>
            <a:r>
              <a:rPr lang="en-US" altLang="zh-CN" sz="2400" dirty="0" smtClean="0">
                <a:latin typeface="Helvetica"/>
              </a:rPr>
              <a:t>LOL: Laughing out loud.</a:t>
            </a:r>
            <a:endParaRPr lang="zh-CN" altLang="en-US" sz="2400" dirty="0" smtClean="0">
              <a:latin typeface="Helvetica"/>
            </a:endParaRPr>
          </a:p>
          <a:p>
            <a:r>
              <a:rPr lang="en-US" altLang="zh-CN" sz="2400" dirty="0" smtClean="0">
                <a:latin typeface="Helvetica"/>
              </a:rPr>
              <a:t>SMH: Shaking my head.</a:t>
            </a:r>
            <a:endParaRPr lang="zh-CN" altLang="en-US" sz="2400" dirty="0" smtClean="0">
              <a:latin typeface="Helvetica"/>
            </a:endParaRPr>
          </a:p>
          <a:p>
            <a:r>
              <a:rPr lang="en-US" altLang="zh-CN" sz="2400" dirty="0" smtClean="0">
                <a:latin typeface="Helvetica"/>
              </a:rPr>
              <a:t>NP: No problem.</a:t>
            </a:r>
            <a:endParaRPr lang="zh-CN" altLang="en-US" sz="2400" dirty="0" smtClean="0">
              <a:latin typeface="Helvetica"/>
            </a:endParaRPr>
          </a:p>
          <a:p>
            <a:r>
              <a:rPr lang="en-US" altLang="zh-CN" sz="2400" dirty="0" smtClean="0">
                <a:latin typeface="Helvetica"/>
              </a:rPr>
              <a:t>WIWWY: What is wrong with you?</a:t>
            </a:r>
            <a:endParaRPr lang="zh-CN" altLang="en-US" sz="2400" dirty="0" smtClean="0">
              <a:latin typeface="Helvetica"/>
            </a:endParaRPr>
          </a:p>
          <a:p>
            <a:r>
              <a:rPr lang="en-US" altLang="zh-CN" sz="2400" dirty="0" smtClean="0">
                <a:latin typeface="Helvetica"/>
              </a:rPr>
              <a:t>L2MS: Laughing to myself.</a:t>
            </a:r>
          </a:p>
        </p:txBody>
      </p:sp>
      <p:sp>
        <p:nvSpPr>
          <p:cNvPr id="13" name="TextBox 12"/>
          <p:cNvSpPr txBox="1"/>
          <p:nvPr/>
        </p:nvSpPr>
        <p:spPr>
          <a:xfrm>
            <a:off x="3725881" y="609881"/>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Culture exploration</a:t>
            </a:r>
            <a:endParaRPr lang="en-US" altLang="zh-CN" sz="2400" dirty="0">
              <a:solidFill>
                <a:srgbClr val="F79646">
                  <a:lumMod val="75000"/>
                </a:srgbClr>
              </a:solidFill>
            </a:endParaRPr>
          </a:p>
        </p:txBody>
      </p:sp>
      <p:pic>
        <p:nvPicPr>
          <p:cNvPr id="12"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85060" y="2289282"/>
            <a:ext cx="7887468" cy="41401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 name="TextBox 8"/>
          <p:cNvSpPr txBox="1">
            <a:spLocks noChangeArrowheads="1"/>
          </p:cNvSpPr>
          <p:nvPr/>
        </p:nvSpPr>
        <p:spPr bwMode="auto">
          <a:xfrm>
            <a:off x="1020764" y="1654177"/>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pic>
        <p:nvPicPr>
          <p:cNvPr id="4"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5" name="TextBox 4"/>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4282" y="1714488"/>
            <a:ext cx="1446213" cy="1365250"/>
          </a:xfrm>
          <a:prstGeom prst="rect">
            <a:avLst/>
          </a:prstGeom>
          <a:noFill/>
          <a:ln w="9525">
            <a:noFill/>
            <a:miter lim="800000"/>
            <a:headEnd/>
            <a:tailEnd/>
          </a:ln>
        </p:spPr>
      </p:pic>
      <p:sp>
        <p:nvSpPr>
          <p:cNvPr id="7" name="TextBox 6"/>
          <p:cNvSpPr txBox="1"/>
          <p:nvPr/>
        </p:nvSpPr>
        <p:spPr>
          <a:xfrm>
            <a:off x="555595" y="2166926"/>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8" name="文本框 5"/>
          <p:cNvSpPr txBox="1">
            <a:spLocks noChangeArrowheads="1"/>
          </p:cNvSpPr>
          <p:nvPr/>
        </p:nvSpPr>
        <p:spPr bwMode="auto">
          <a:xfrm>
            <a:off x="1428728" y="1334520"/>
            <a:ext cx="6715172" cy="451406"/>
          </a:xfrm>
          <a:prstGeom prst="rect">
            <a:avLst/>
          </a:prstGeom>
          <a:noFill/>
          <a:ln w="9525">
            <a:noFill/>
            <a:miter lim="800000"/>
            <a:headEnd/>
            <a:tailEnd/>
          </a:ln>
        </p:spPr>
        <p:txBody>
          <a:bodyPr wrap="square">
            <a:spAutoFit/>
          </a:bodyPr>
          <a:lstStyle/>
          <a:p>
            <a:pPr>
              <a:lnSpc>
                <a:spcPts val="2800"/>
              </a:lnSpc>
            </a:pPr>
            <a:r>
              <a:rPr lang="en-US" altLang="zh-CN" sz="2400" dirty="0" smtClean="0">
                <a:latin typeface="Helvetica"/>
              </a:rPr>
              <a:t>Is Internet slang a </a:t>
            </a:r>
            <a:r>
              <a:rPr lang="en-US" altLang="zh-CN" sz="2400" b="1" dirty="0" smtClean="0">
                <a:solidFill>
                  <a:srgbClr val="F79646">
                    <a:lumMod val="75000"/>
                  </a:srgbClr>
                </a:solidFill>
                <a:latin typeface="Helvetica" pitchFamily="34" charset="0"/>
                <a:cs typeface="Helvetica Neue"/>
              </a:rPr>
              <a:t>blessing</a:t>
            </a:r>
            <a:r>
              <a:rPr lang="en-US" altLang="zh-CN" sz="2400" dirty="0" smtClean="0">
                <a:latin typeface="Helvetica"/>
              </a:rPr>
              <a:t> or a </a:t>
            </a:r>
            <a:r>
              <a:rPr lang="en-US" altLang="zh-CN" sz="2400" b="1" dirty="0" smtClean="0">
                <a:solidFill>
                  <a:srgbClr val="F79646">
                    <a:lumMod val="75000"/>
                  </a:srgbClr>
                </a:solidFill>
                <a:latin typeface="Helvetica" pitchFamily="34" charset="0"/>
                <a:cs typeface="Helvetica Neue"/>
              </a:rPr>
              <a:t>curse</a:t>
            </a:r>
            <a:r>
              <a:rPr lang="en-US" altLang="zh-CN" sz="2400" dirty="0" smtClean="0">
                <a:latin typeface="Helvetica"/>
              </a:rPr>
              <a:t>?</a:t>
            </a:r>
            <a:endParaRPr lang="zh-CN" altLang="en-US" sz="2400" dirty="0" smtClean="0">
              <a:latin typeface="Helvetica"/>
            </a:endParaRPr>
          </a:p>
        </p:txBody>
      </p:sp>
      <p:sp>
        <p:nvSpPr>
          <p:cNvPr id="9" name="矩形 8"/>
          <p:cNvSpPr/>
          <p:nvPr/>
        </p:nvSpPr>
        <p:spPr>
          <a:xfrm>
            <a:off x="1020764" y="2727324"/>
            <a:ext cx="7123135" cy="2677656"/>
          </a:xfrm>
          <a:prstGeom prst="rect">
            <a:avLst/>
          </a:prstGeom>
        </p:spPr>
        <p:txBody>
          <a:bodyPr wrap="square">
            <a:spAutoFit/>
          </a:bodyPr>
          <a:lstStyle/>
          <a:p>
            <a:pPr algn="just"/>
            <a:r>
              <a:rPr lang="en-US" altLang="zh-CN" sz="2400" dirty="0" smtClean="0">
                <a:latin typeface="Helvetica"/>
              </a:rPr>
              <a:t>   </a:t>
            </a:r>
            <a:r>
              <a:rPr lang="en-US" altLang="zh-CN" sz="2400" b="1" dirty="0" smtClean="0">
                <a:solidFill>
                  <a:srgbClr val="F79646">
                    <a:lumMod val="75000"/>
                  </a:srgbClr>
                </a:solidFill>
                <a:latin typeface="Helvetica" pitchFamily="34" charset="0"/>
                <a:cs typeface="Helvetica Neue"/>
              </a:rPr>
              <a:t>It is a blessing. </a:t>
            </a:r>
            <a:r>
              <a:rPr lang="en-US" altLang="zh-CN" sz="2400" dirty="0" smtClean="0">
                <a:latin typeface="Helvetica"/>
              </a:rPr>
              <a:t>First, Internet slang is widely-acknowledged among people and they are short, simple, and catchy, so it is easy to think and use them to express our meanings. Second, the society is always changing, language is exist for the sake of convenience, so it needs to keep up with the time, and Internet slang of that kind.</a:t>
            </a:r>
          </a:p>
        </p:txBody>
      </p:sp>
      <p:sp>
        <p:nvSpPr>
          <p:cNvPr id="10" name="TextBox 9"/>
          <p:cNvSpPr txBox="1"/>
          <p:nvPr/>
        </p:nvSpPr>
        <p:spPr>
          <a:xfrm>
            <a:off x="3725881" y="609881"/>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Culture exploration</a:t>
            </a:r>
            <a:endParaRPr lang="en-US" altLang="zh-CN" sz="2400" dirty="0">
              <a:solidFill>
                <a:srgbClr val="F79646">
                  <a:lumMod val="75000"/>
                </a:srgbClr>
              </a:solidFill>
            </a:endParaRPr>
          </a:p>
        </p:txBody>
      </p:sp>
      <p:pic>
        <p:nvPicPr>
          <p:cNvPr id="11"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85060" y="2289282"/>
            <a:ext cx="7887468" cy="299710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 name="TextBox 8"/>
          <p:cNvSpPr txBox="1">
            <a:spLocks noChangeArrowheads="1"/>
          </p:cNvSpPr>
          <p:nvPr/>
        </p:nvSpPr>
        <p:spPr bwMode="auto">
          <a:xfrm>
            <a:off x="1020764" y="1654177"/>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pic>
        <p:nvPicPr>
          <p:cNvPr id="4"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5" name="TextBox 4"/>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4282" y="1714488"/>
            <a:ext cx="1446213" cy="1365250"/>
          </a:xfrm>
          <a:prstGeom prst="rect">
            <a:avLst/>
          </a:prstGeom>
          <a:noFill/>
          <a:ln w="9525">
            <a:noFill/>
            <a:miter lim="800000"/>
            <a:headEnd/>
            <a:tailEnd/>
          </a:ln>
        </p:spPr>
      </p:pic>
      <p:sp>
        <p:nvSpPr>
          <p:cNvPr id="7" name="TextBox 6"/>
          <p:cNvSpPr txBox="1"/>
          <p:nvPr/>
        </p:nvSpPr>
        <p:spPr>
          <a:xfrm>
            <a:off x="555595" y="2166926"/>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8" name="文本框 5"/>
          <p:cNvSpPr txBox="1">
            <a:spLocks noChangeArrowheads="1"/>
          </p:cNvSpPr>
          <p:nvPr/>
        </p:nvSpPr>
        <p:spPr bwMode="auto">
          <a:xfrm>
            <a:off x="1428728" y="1334520"/>
            <a:ext cx="6715172" cy="451406"/>
          </a:xfrm>
          <a:prstGeom prst="rect">
            <a:avLst/>
          </a:prstGeom>
          <a:noFill/>
          <a:ln w="9525">
            <a:noFill/>
            <a:miter lim="800000"/>
            <a:headEnd/>
            <a:tailEnd/>
          </a:ln>
        </p:spPr>
        <p:txBody>
          <a:bodyPr wrap="square">
            <a:spAutoFit/>
          </a:bodyPr>
          <a:lstStyle/>
          <a:p>
            <a:pPr>
              <a:lnSpc>
                <a:spcPts val="2800"/>
              </a:lnSpc>
            </a:pPr>
            <a:r>
              <a:rPr lang="en-US" altLang="zh-CN" sz="2400" dirty="0" smtClean="0">
                <a:latin typeface="Helvetica"/>
              </a:rPr>
              <a:t>Is Internet slang a </a:t>
            </a:r>
            <a:r>
              <a:rPr lang="en-US" altLang="zh-CN" sz="2400" b="1" dirty="0" smtClean="0">
                <a:solidFill>
                  <a:srgbClr val="F79646">
                    <a:lumMod val="75000"/>
                  </a:srgbClr>
                </a:solidFill>
                <a:latin typeface="Helvetica" pitchFamily="34" charset="0"/>
                <a:cs typeface="Helvetica Neue"/>
              </a:rPr>
              <a:t>blessing</a:t>
            </a:r>
            <a:r>
              <a:rPr lang="en-US" altLang="zh-CN" sz="2400" dirty="0" smtClean="0">
                <a:latin typeface="Helvetica"/>
              </a:rPr>
              <a:t> or a </a:t>
            </a:r>
            <a:r>
              <a:rPr lang="en-US" altLang="zh-CN" sz="2400" b="1" dirty="0" smtClean="0">
                <a:solidFill>
                  <a:srgbClr val="F79646">
                    <a:lumMod val="75000"/>
                  </a:srgbClr>
                </a:solidFill>
                <a:latin typeface="Helvetica" pitchFamily="34" charset="0"/>
                <a:cs typeface="Helvetica Neue"/>
              </a:rPr>
              <a:t>curse</a:t>
            </a:r>
            <a:r>
              <a:rPr lang="en-US" altLang="zh-CN" sz="2400" dirty="0" smtClean="0">
                <a:latin typeface="Helvetica"/>
              </a:rPr>
              <a:t>?</a:t>
            </a:r>
            <a:endParaRPr lang="zh-CN" altLang="en-US" sz="2400" dirty="0" smtClean="0">
              <a:latin typeface="Helvetica"/>
            </a:endParaRPr>
          </a:p>
        </p:txBody>
      </p:sp>
      <p:sp>
        <p:nvSpPr>
          <p:cNvPr id="10" name="TextBox 9"/>
          <p:cNvSpPr txBox="1"/>
          <p:nvPr/>
        </p:nvSpPr>
        <p:spPr>
          <a:xfrm>
            <a:off x="3725881" y="609881"/>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Culture exploration</a:t>
            </a:r>
            <a:endParaRPr lang="en-US" altLang="zh-CN" sz="2400" dirty="0">
              <a:solidFill>
                <a:srgbClr val="F79646">
                  <a:lumMod val="75000"/>
                </a:srgbClr>
              </a:solidFill>
            </a:endParaRPr>
          </a:p>
        </p:txBody>
      </p:sp>
      <p:sp>
        <p:nvSpPr>
          <p:cNvPr id="11" name="矩形 10"/>
          <p:cNvSpPr/>
          <p:nvPr/>
        </p:nvSpPr>
        <p:spPr>
          <a:xfrm>
            <a:off x="1092203" y="2643182"/>
            <a:ext cx="7123135" cy="2308324"/>
          </a:xfrm>
          <a:prstGeom prst="rect">
            <a:avLst/>
          </a:prstGeom>
        </p:spPr>
        <p:txBody>
          <a:bodyPr wrap="square">
            <a:spAutoFit/>
          </a:bodyPr>
          <a:lstStyle/>
          <a:p>
            <a:pPr algn="just"/>
            <a:r>
              <a:rPr lang="en-US" altLang="zh-CN" sz="2400" dirty="0" smtClean="0">
                <a:latin typeface="Helvetica"/>
              </a:rPr>
              <a:t>   </a:t>
            </a:r>
            <a:r>
              <a:rPr lang="en-US" altLang="zh-CN" sz="2400" b="1" dirty="0" smtClean="0">
                <a:solidFill>
                  <a:srgbClr val="F79646">
                    <a:lumMod val="75000"/>
                  </a:srgbClr>
                </a:solidFill>
                <a:latin typeface="Helvetica" pitchFamily="34" charset="0"/>
                <a:cs typeface="Helvetica Neue"/>
              </a:rPr>
              <a:t>It is a curse. </a:t>
            </a:r>
            <a:r>
              <a:rPr lang="en-US" altLang="zh-CN" sz="2400" dirty="0" smtClean="0">
                <a:latin typeface="Helvetica"/>
              </a:rPr>
              <a:t>First, Internet slang will have a negative influence on the future of language, and that it would lead to a degradation of language standard. Second, many Internet slang terms are abbreviations, it can be interpreted into different phrases and lead to misunderstanding.</a:t>
            </a:r>
          </a:p>
        </p:txBody>
      </p:sp>
      <p:pic>
        <p:nvPicPr>
          <p:cNvPr id="12"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924275" y="3071810"/>
            <a:ext cx="7755016" cy="830997"/>
          </a:xfrm>
          <a:prstGeom prst="rect">
            <a:avLst/>
          </a:prstGeom>
          <a:noFill/>
          <a:ln w="9525">
            <a:noFill/>
            <a:miter lim="800000"/>
            <a:headEnd/>
            <a:tailEnd/>
          </a:ln>
        </p:spPr>
        <p:txBody>
          <a:bodyPr wrap="square">
            <a:spAutoFit/>
          </a:bodyPr>
          <a:lstStyle/>
          <a:p>
            <a:pPr>
              <a:defRPr/>
            </a:pPr>
            <a:r>
              <a:rPr lang="en-US" altLang="zh-CN" sz="2400" dirty="0" smtClean="0">
                <a:latin typeface="Helvetica"/>
              </a:rPr>
              <a:t>According to the </a:t>
            </a:r>
            <a:r>
              <a:rPr lang="en-US" altLang="zh-CN" sz="2400" dirty="0" smtClean="0">
                <a:solidFill>
                  <a:srgbClr val="000000"/>
                </a:solidFill>
                <a:latin typeface="Helvetica"/>
              </a:rPr>
              <a:t>video </a:t>
            </a:r>
            <a:r>
              <a:rPr lang="en-US" altLang="zh-CN" sz="2400" dirty="0" smtClean="0">
                <a:latin typeface="Helvetica"/>
              </a:rPr>
              <a:t>clip, what is the problem of US education? How to solve this problem?</a:t>
            </a:r>
            <a:endParaRPr lang="zh-CN" altLang="en-US" sz="2400" dirty="0" smtClean="0">
              <a:latin typeface="Helvetica"/>
            </a:endParaRPr>
          </a:p>
        </p:txBody>
      </p:sp>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6" name="TextBox 15"/>
          <p:cNvSpPr txBox="1"/>
          <p:nvPr/>
        </p:nvSpPr>
        <p:spPr>
          <a:xfrm>
            <a:off x="3779838" y="681319"/>
            <a:ext cx="4721252" cy="461665"/>
          </a:xfrm>
          <a:prstGeom prst="rect">
            <a:avLst/>
          </a:prstGeom>
          <a:noFill/>
          <a:effectLst/>
        </p:spPr>
        <p:txBody>
          <a:bodyPr wrap="square">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Watching &amp; discussing</a:t>
            </a:r>
            <a:endParaRPr lang="en-US" altLang="zh-CN" sz="2400" dirty="0">
              <a:solidFill>
                <a:srgbClr val="F79646">
                  <a:lumMod val="75000"/>
                </a:srgbClr>
              </a:solidFill>
            </a:endParaRPr>
          </a:p>
        </p:txBody>
      </p:sp>
      <p:pic>
        <p:nvPicPr>
          <p:cNvPr id="29389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矩形 10"/>
          <p:cNvSpPr/>
          <p:nvPr/>
        </p:nvSpPr>
        <p:spPr>
          <a:xfrm>
            <a:off x="924274" y="1593046"/>
            <a:ext cx="6219493" cy="954107"/>
          </a:xfrm>
          <a:prstGeom prst="rect">
            <a:avLst/>
          </a:prstGeom>
        </p:spPr>
        <p:txBody>
          <a:bodyPr wrap="square">
            <a:spAutoFit/>
          </a:bodyPr>
          <a:lstStyle/>
          <a:p>
            <a:pPr eaLnBrk="0" hangingPunct="0">
              <a:defRPr/>
            </a:pPr>
            <a:r>
              <a:rPr lang="en-US" altLang="zh-CN" sz="2800" dirty="0" smtClean="0">
                <a:solidFill>
                  <a:srgbClr val="000000"/>
                </a:solidFill>
                <a:latin typeface="Helvetica"/>
              </a:rPr>
              <a:t>Watch a video clip and discuss some question:</a:t>
            </a:r>
            <a:endParaRPr lang="en-US" altLang="zh-CN" sz="2800" dirty="0">
              <a:solidFill>
                <a:srgbClr val="000000"/>
              </a:solidFill>
              <a:latin typeface="Helvetica"/>
            </a:endParaRPr>
          </a:p>
        </p:txBody>
      </p:sp>
      <p:pic>
        <p:nvPicPr>
          <p:cNvPr id="13" name="Picture 9" descr="13">
            <a:hlinkClick r:id="rId4" action="ppaction://hlinkfile"/>
          </p:cNvPr>
          <p:cNvPicPr>
            <a:picLocks noChangeAspect="1" noChangeArrowheads="1" noCrop="1"/>
          </p:cNvPicPr>
          <p:nvPr/>
        </p:nvPicPr>
        <p:blipFill>
          <a:blip r:embed="rId5" cstate="print"/>
          <a:srcRect/>
          <a:stretch>
            <a:fillRect/>
          </a:stretch>
        </p:blipFill>
        <p:spPr bwMode="auto">
          <a:xfrm>
            <a:off x="2863858" y="2143116"/>
            <a:ext cx="915980" cy="244731"/>
          </a:xfrm>
          <a:prstGeom prst="rect">
            <a:avLst/>
          </a:prstGeom>
          <a:noFill/>
          <a:ln w="9525">
            <a:noFill/>
            <a:miter lim="800000"/>
            <a:headEnd/>
            <a:tailEnd/>
          </a:ln>
        </p:spPr>
      </p:pic>
      <p:pic>
        <p:nvPicPr>
          <p:cNvPr id="14" name="Picture 27" descr="E:\2014素材\441\24[2007418114541].png"/>
          <p:cNvPicPr>
            <a:picLocks noChangeAspect="1" noChangeArrowheads="1"/>
          </p:cNvPicPr>
          <p:nvPr/>
        </p:nvPicPr>
        <p:blipFill>
          <a:blip r:embed="rId6" cstate="print"/>
          <a:srcRect/>
          <a:stretch>
            <a:fillRect/>
          </a:stretch>
        </p:blipFill>
        <p:spPr bwMode="auto">
          <a:xfrm rot="1602339">
            <a:off x="7415833" y="39189"/>
            <a:ext cx="1500187" cy="1566863"/>
          </a:xfrm>
          <a:prstGeom prst="rect">
            <a:avLst/>
          </a:prstGeom>
          <a:noFill/>
          <a:ln w="9525">
            <a:noFill/>
            <a:miter lim="800000"/>
            <a:headEnd/>
            <a:tailEnd/>
          </a:ln>
        </p:spPr>
      </p:pic>
      <p:pic>
        <p:nvPicPr>
          <p:cNvPr id="10" name="Picture 4">
            <a:hlinkClick r:id="rId7" action="ppaction://hlinksldjump"/>
          </p:cNvPr>
          <p:cNvPicPr>
            <a:picLocks noChangeAspect="1" noChangeArrowheads="1"/>
          </p:cNvPicPr>
          <p:nvPr/>
        </p:nvPicPr>
        <p:blipFill>
          <a:blip r:embed="rId8"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794277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788988" y="2789348"/>
            <a:ext cx="7887468" cy="3139982"/>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pic>
        <p:nvPicPr>
          <p:cNvPr id="29184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29184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4282" y="2357430"/>
            <a:ext cx="1446213" cy="1365250"/>
          </a:xfrm>
          <a:prstGeom prst="rect">
            <a:avLst/>
          </a:prstGeom>
          <a:noFill/>
          <a:ln w="9525">
            <a:noFill/>
            <a:miter lim="800000"/>
            <a:headEnd/>
            <a:tailEnd/>
          </a:ln>
        </p:spPr>
      </p:pic>
      <p:sp>
        <p:nvSpPr>
          <p:cNvPr id="21" name="TextBox 20"/>
          <p:cNvSpPr txBox="1"/>
          <p:nvPr/>
        </p:nvSpPr>
        <p:spPr>
          <a:xfrm>
            <a:off x="555595" y="2809868"/>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1" name="矩形 10"/>
          <p:cNvSpPr/>
          <p:nvPr/>
        </p:nvSpPr>
        <p:spPr>
          <a:xfrm>
            <a:off x="1214414" y="3037360"/>
            <a:ext cx="7223153" cy="2677656"/>
          </a:xfrm>
          <a:prstGeom prst="rect">
            <a:avLst/>
          </a:prstGeom>
        </p:spPr>
        <p:txBody>
          <a:bodyPr wrap="square">
            <a:spAutoFit/>
          </a:bodyPr>
          <a:lstStyle/>
          <a:p>
            <a:pPr algn="just"/>
            <a:r>
              <a:rPr lang="en-US" altLang="zh-CN" sz="2400" dirty="0" smtClean="0">
                <a:latin typeface="Helvetica"/>
              </a:rPr>
              <a:t>    That problem is that US education is a one-size-fits-all model. All learners are required to learn in ways that don’t always best feed their needs. They need a system that adapts their students. And technology allows them for a customizable system that can be tailored to individual students.</a:t>
            </a:r>
            <a:endParaRPr lang="en-US" altLang="zh-CN" sz="2400" dirty="0">
              <a:latin typeface="Helvetica"/>
            </a:endParaRPr>
          </a:p>
        </p:txBody>
      </p:sp>
      <p:sp>
        <p:nvSpPr>
          <p:cNvPr id="13" name="TextBox 12"/>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Culture exploration</a:t>
            </a:r>
            <a:endParaRPr lang="en-US" altLang="zh-CN" sz="2400" dirty="0">
              <a:solidFill>
                <a:srgbClr val="F79646">
                  <a:lumMod val="75000"/>
                </a:srgbClr>
              </a:solidFill>
            </a:endParaRPr>
          </a:p>
        </p:txBody>
      </p:sp>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图片 14" descr="图片20.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7560407" y="6054891"/>
            <a:ext cx="725364" cy="463258"/>
          </a:xfrm>
          <a:prstGeom prst="rect">
            <a:avLst/>
          </a:prstGeom>
        </p:spPr>
      </p:pic>
      <p:sp>
        <p:nvSpPr>
          <p:cNvPr id="18" name="TextBox 17"/>
          <p:cNvSpPr txBox="1">
            <a:spLocks noChangeArrowheads="1"/>
          </p:cNvSpPr>
          <p:nvPr/>
        </p:nvSpPr>
        <p:spPr bwMode="auto">
          <a:xfrm>
            <a:off x="788988" y="1439863"/>
            <a:ext cx="7755016" cy="830997"/>
          </a:xfrm>
          <a:prstGeom prst="rect">
            <a:avLst/>
          </a:prstGeom>
          <a:noFill/>
          <a:ln w="9525">
            <a:noFill/>
            <a:miter lim="800000"/>
            <a:headEnd/>
            <a:tailEnd/>
          </a:ln>
        </p:spPr>
        <p:txBody>
          <a:bodyPr wrap="square">
            <a:spAutoFit/>
          </a:bodyPr>
          <a:lstStyle/>
          <a:p>
            <a:pPr>
              <a:defRPr/>
            </a:pPr>
            <a:r>
              <a:rPr lang="en-US" altLang="zh-CN" sz="2400" dirty="0" smtClean="0">
                <a:latin typeface="Helvetica"/>
              </a:rPr>
              <a:t>According to the </a:t>
            </a:r>
            <a:r>
              <a:rPr lang="en-US" altLang="zh-CN" sz="2400" dirty="0" smtClean="0">
                <a:solidFill>
                  <a:srgbClr val="000000"/>
                </a:solidFill>
                <a:latin typeface="Helvetica"/>
              </a:rPr>
              <a:t>video </a:t>
            </a:r>
            <a:r>
              <a:rPr lang="en-US" altLang="zh-CN" sz="2400" dirty="0" smtClean="0">
                <a:latin typeface="Helvetica"/>
              </a:rPr>
              <a:t>clip, what is the problem of US education? How to solve this problem?</a:t>
            </a:r>
            <a:endParaRPr lang="zh-CN" altLang="en-US" sz="2400" dirty="0" smtClean="0">
              <a:latin typeface="Helvetica"/>
            </a:endParaRPr>
          </a:p>
        </p:txBody>
      </p:sp>
    </p:spTree>
    <p:extLst>
      <p:ext uri="{BB962C8B-B14F-4D97-AF65-F5344CB8AC3E}">
        <p14:creationId xmlns:p14="http://schemas.microsoft.com/office/powerpoint/2010/main" xmlns="" val="37108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788988" y="2789348"/>
            <a:ext cx="7887468" cy="3139982"/>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4"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pic>
        <p:nvPicPr>
          <p:cNvPr id="1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7" name="TextBox 16"/>
          <p:cNvSpPr txBox="1"/>
          <p:nvPr/>
        </p:nvSpPr>
        <p:spPr>
          <a:xfrm>
            <a:off x="268288" y="492125"/>
            <a:ext cx="2316162"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Critical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thinking</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8"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4282" y="2357430"/>
            <a:ext cx="1446213" cy="1365250"/>
          </a:xfrm>
          <a:prstGeom prst="rect">
            <a:avLst/>
          </a:prstGeom>
          <a:noFill/>
          <a:ln w="9525">
            <a:noFill/>
            <a:miter lim="800000"/>
            <a:headEnd/>
            <a:tailEnd/>
          </a:ln>
        </p:spPr>
      </p:pic>
      <p:sp>
        <p:nvSpPr>
          <p:cNvPr id="20" name="TextBox 19"/>
          <p:cNvSpPr txBox="1"/>
          <p:nvPr/>
        </p:nvSpPr>
        <p:spPr>
          <a:xfrm>
            <a:off x="555595" y="2809868"/>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3" name="矩形 22"/>
          <p:cNvSpPr/>
          <p:nvPr/>
        </p:nvSpPr>
        <p:spPr>
          <a:xfrm>
            <a:off x="1071538" y="3192378"/>
            <a:ext cx="7223153" cy="2308324"/>
          </a:xfrm>
          <a:prstGeom prst="rect">
            <a:avLst/>
          </a:prstGeom>
        </p:spPr>
        <p:txBody>
          <a:bodyPr wrap="square">
            <a:spAutoFit/>
          </a:bodyPr>
          <a:lstStyle/>
          <a:p>
            <a:pPr algn="just"/>
            <a:r>
              <a:rPr lang="en-US" altLang="zh-CN" sz="2400" dirty="0" smtClean="0">
                <a:latin typeface="Helvetica"/>
              </a:rPr>
              <a:t>    That customizable system is called digital education. In digital education, students are able to learn everywhere that best suits their needs, download more textbooks in digital formats, get more collaboration from many parts of the world and take online courses.</a:t>
            </a:r>
          </a:p>
        </p:txBody>
      </p:sp>
      <p:sp>
        <p:nvSpPr>
          <p:cNvPr id="24" name="TextBox 23"/>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smtClean="0">
                <a:solidFill>
                  <a:srgbClr val="F79646">
                    <a:lumMod val="75000"/>
                  </a:srgbClr>
                </a:solidFill>
              </a:rPr>
              <a:t>Culture exploration</a:t>
            </a:r>
            <a:endParaRPr lang="en-US" altLang="zh-CN" sz="2400" dirty="0">
              <a:solidFill>
                <a:srgbClr val="F79646">
                  <a:lumMod val="75000"/>
                </a:srgbClr>
              </a:solidFill>
            </a:endParaRPr>
          </a:p>
        </p:txBody>
      </p:sp>
      <p:pic>
        <p:nvPicPr>
          <p:cNvPr id="11"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Box 11"/>
          <p:cNvSpPr txBox="1">
            <a:spLocks noChangeArrowheads="1"/>
          </p:cNvSpPr>
          <p:nvPr/>
        </p:nvSpPr>
        <p:spPr bwMode="auto">
          <a:xfrm>
            <a:off x="788988" y="1439863"/>
            <a:ext cx="7755016" cy="830997"/>
          </a:xfrm>
          <a:prstGeom prst="rect">
            <a:avLst/>
          </a:prstGeom>
          <a:noFill/>
          <a:ln w="9525">
            <a:noFill/>
            <a:miter lim="800000"/>
            <a:headEnd/>
            <a:tailEnd/>
          </a:ln>
        </p:spPr>
        <p:txBody>
          <a:bodyPr wrap="square">
            <a:spAutoFit/>
          </a:bodyPr>
          <a:lstStyle/>
          <a:p>
            <a:pPr>
              <a:defRPr/>
            </a:pPr>
            <a:r>
              <a:rPr lang="en-US" altLang="zh-CN" sz="2400" dirty="0" smtClean="0">
                <a:latin typeface="Helvetica"/>
              </a:rPr>
              <a:t>According to the </a:t>
            </a:r>
            <a:r>
              <a:rPr lang="en-US" altLang="zh-CN" sz="2400" dirty="0" smtClean="0">
                <a:solidFill>
                  <a:srgbClr val="000000"/>
                </a:solidFill>
                <a:latin typeface="Helvetica"/>
              </a:rPr>
              <a:t>video </a:t>
            </a:r>
            <a:r>
              <a:rPr lang="en-US" altLang="zh-CN" sz="2400" dirty="0" smtClean="0">
                <a:latin typeface="Helvetica"/>
              </a:rPr>
              <a:t>clip, what is the problem of US education? How to solve this problem?</a:t>
            </a:r>
            <a:endParaRPr lang="zh-CN" altLang="en-US" sz="2400" dirty="0" smtClean="0">
              <a:latin typeface="Helvetica"/>
            </a:endParaRPr>
          </a:p>
        </p:txBody>
      </p:sp>
    </p:spTree>
    <p:extLst>
      <p:ext uri="{BB962C8B-B14F-4D97-AF65-F5344CB8AC3E}">
        <p14:creationId xmlns:p14="http://schemas.microsoft.com/office/powerpoint/2010/main" xmlns="" val="199993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46125" y="2401551"/>
            <a:ext cx="8040717" cy="4242159"/>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 name="TextBox 8"/>
          <p:cNvSpPr txBox="1">
            <a:spLocks noChangeArrowheads="1"/>
          </p:cNvSpPr>
          <p:nvPr/>
        </p:nvSpPr>
        <p:spPr bwMode="auto">
          <a:xfrm>
            <a:off x="714348" y="1214422"/>
            <a:ext cx="8286808" cy="830997"/>
          </a:xfrm>
          <a:prstGeom prst="rect">
            <a:avLst/>
          </a:prstGeom>
          <a:noFill/>
          <a:ln w="9525">
            <a:noFill/>
            <a:miter lim="800000"/>
            <a:headEnd/>
            <a:tailEnd/>
          </a:ln>
        </p:spPr>
        <p:txBody>
          <a:bodyPr wrap="square">
            <a:spAutoFit/>
          </a:bodyPr>
          <a:lstStyle/>
          <a:p>
            <a:pPr marL="363538" indent="-363538" eaLnBrk="0" hangingPunct="0"/>
            <a:r>
              <a:rPr lang="en-US" altLang="zh-CN" sz="2400" dirty="0" smtClean="0">
                <a:latin typeface="Helvetica"/>
                <a:ea typeface="Cambria Math" pitchFamily="18" charset="0"/>
                <a:cs typeface="Arial" charset="0"/>
              </a:rPr>
              <a:t>1. What are the advantages and disadvantages of each way of teaching and learning?</a:t>
            </a:r>
            <a:endParaRPr lang="en-US" altLang="zh-CN" sz="2400" dirty="0">
              <a:latin typeface="Helvetica"/>
              <a:ea typeface="Cambria Math" pitchFamily="18" charset="0"/>
              <a:cs typeface="Arial" charset="0"/>
            </a:endParaRPr>
          </a:p>
        </p:txBody>
      </p:sp>
      <p:pic>
        <p:nvPicPr>
          <p:cNvPr id="4" name="Picture 9"/>
          <p:cNvPicPr>
            <a:picLocks noChangeAspect="1" noChangeArrowheads="1"/>
          </p:cNvPicPr>
          <p:nvPr/>
        </p:nvPicPr>
        <p:blipFill>
          <a:blip r:embed="rId2" cstate="print"/>
          <a:srcRect/>
          <a:stretch>
            <a:fillRect/>
          </a:stretch>
        </p:blipFill>
        <p:spPr bwMode="auto">
          <a:xfrm>
            <a:off x="0" y="0"/>
            <a:ext cx="3348038" cy="1198563"/>
          </a:xfrm>
          <a:prstGeom prst="rect">
            <a:avLst/>
          </a:prstGeom>
          <a:noFill/>
          <a:ln w="9525">
            <a:noFill/>
            <a:miter lim="800000"/>
            <a:headEnd/>
            <a:tailEnd/>
          </a:ln>
        </p:spPr>
      </p:pic>
      <p:pic>
        <p:nvPicPr>
          <p:cNvPr id="5" name="Picture 7">
            <a:hlinkClick r:id="rId3" action="ppaction://hlinksldjump"/>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0034" y="1928802"/>
            <a:ext cx="1209020" cy="965200"/>
          </a:xfrm>
          <a:prstGeom prst="rect">
            <a:avLst/>
          </a:prstGeom>
          <a:noFill/>
          <a:ln w="9525">
            <a:noFill/>
            <a:miter lim="800000"/>
            <a:headEnd/>
            <a:tailEnd/>
          </a:ln>
        </p:spPr>
      </p:pic>
      <p:sp>
        <p:nvSpPr>
          <p:cNvPr id="6" name="TextBox 5">
            <a:hlinkClick r:id="rId3" action="ppaction://hlinksldjump"/>
          </p:cNvPr>
          <p:cNvSpPr txBox="1"/>
          <p:nvPr/>
        </p:nvSpPr>
        <p:spPr>
          <a:xfrm>
            <a:off x="683568" y="2216609"/>
            <a:ext cx="1085850" cy="461665"/>
          </a:xfrm>
          <a:prstGeom prst="rect">
            <a:avLst/>
          </a:prstGeom>
          <a:noFill/>
        </p:spPr>
        <p:txBody>
          <a:bodyPr wrap="square">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8" name="TextBox 7"/>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9" name="矩形 8"/>
          <p:cNvSpPr/>
          <p:nvPr/>
        </p:nvSpPr>
        <p:spPr>
          <a:xfrm>
            <a:off x="3067911" y="427644"/>
            <a:ext cx="4075857" cy="522451"/>
          </a:xfrm>
          <a:prstGeom prst="rect">
            <a:avLst/>
          </a:prstGeom>
        </p:spPr>
        <p:txBody>
          <a:bodyPr wrap="square">
            <a:spAutoFit/>
          </a:bodyPr>
          <a:lstStyle/>
          <a:p>
            <a:pPr algn="just">
              <a:lnSpc>
                <a:spcPct val="130000"/>
              </a:lnSpc>
              <a:defRPr/>
            </a:pPr>
            <a:r>
              <a:rPr lang="en-US" altLang="zh-CN" sz="2400" b="1" dirty="0" smtClean="0">
                <a:solidFill>
                  <a:srgbClr val="006600"/>
                </a:solidFill>
                <a:latin typeface="Helvetica"/>
                <a:ea typeface="Helvetica Neue"/>
                <a:cs typeface="Helvetica Neue"/>
              </a:rPr>
              <a:t>Short answer questions</a:t>
            </a:r>
            <a:endParaRPr lang="zh-CN" altLang="en-US" sz="2400" b="1" dirty="0" smtClean="0">
              <a:solidFill>
                <a:srgbClr val="006600"/>
              </a:solidFill>
              <a:latin typeface="Helvetica"/>
              <a:ea typeface="Helvetica Neue"/>
              <a:cs typeface="Helvetica Neue"/>
            </a:endParaRPr>
          </a:p>
        </p:txBody>
      </p:sp>
      <p:sp>
        <p:nvSpPr>
          <p:cNvPr id="11" name="TextBox 33"/>
          <p:cNvSpPr txBox="1">
            <a:spLocks noChangeArrowheads="1"/>
          </p:cNvSpPr>
          <p:nvPr/>
        </p:nvSpPr>
        <p:spPr bwMode="auto">
          <a:xfrm>
            <a:off x="857224" y="2882342"/>
            <a:ext cx="7812360" cy="3046988"/>
          </a:xfrm>
          <a:prstGeom prst="rect">
            <a:avLst/>
          </a:prstGeom>
          <a:noFill/>
          <a:ln w="9525">
            <a:noFill/>
            <a:miter lim="800000"/>
            <a:headEnd/>
            <a:tailEnd/>
          </a:ln>
        </p:spPr>
        <p:txBody>
          <a:bodyPr wrap="square">
            <a:spAutoFit/>
          </a:bodyPr>
          <a:lstStyle/>
          <a:p>
            <a:pPr marL="514350" indent="-514350" algn="ctr" eaLnBrk="0" hangingPunct="0"/>
            <a:r>
              <a:rPr lang="en-US" sz="2400" b="1" i="1" dirty="0" smtClean="0"/>
              <a:t>Multimedia classroom</a:t>
            </a:r>
          </a:p>
          <a:p>
            <a:pPr marL="514350" indent="-514350" algn="ctr" eaLnBrk="0" hangingPunct="0"/>
            <a:endParaRPr lang="en-US" sz="2400" b="1" i="1" dirty="0" smtClean="0"/>
          </a:p>
          <a:p>
            <a:pPr algn="just"/>
            <a:r>
              <a:rPr lang="en-US" altLang="zh-CN" sz="2400" b="1" dirty="0" smtClean="0">
                <a:solidFill>
                  <a:srgbClr val="FF0000"/>
                </a:solidFill>
                <a:latin typeface="Helvetica"/>
                <a:ea typeface="Cambria Math" pitchFamily="18" charset="0"/>
                <a:cs typeface="Arial" charset="0"/>
              </a:rPr>
              <a:t>Advantages: </a:t>
            </a:r>
          </a:p>
          <a:p>
            <a:pPr marL="269875" indent="-269875" algn="just"/>
            <a:r>
              <a:rPr lang="en-US" altLang="zh-CN" sz="2400" dirty="0" smtClean="0">
                <a:latin typeface="Helvetica"/>
                <a:ea typeface="Cambria Math" pitchFamily="18" charset="0"/>
                <a:cs typeface="Arial" charset="0"/>
              </a:rPr>
              <a:t>· more vivid teaching materials;</a:t>
            </a:r>
            <a:endParaRPr lang="zh-CN" altLang="en-US" sz="2400" dirty="0" smtClean="0">
              <a:latin typeface="Helvetica"/>
              <a:ea typeface="Cambria Math" pitchFamily="18" charset="0"/>
              <a:cs typeface="Arial" charset="0"/>
            </a:endParaRPr>
          </a:p>
          <a:p>
            <a:pPr algn="just"/>
            <a:r>
              <a:rPr lang="en-US" altLang="zh-CN" sz="2400" dirty="0" smtClean="0">
                <a:latin typeface="Helvetica"/>
                <a:ea typeface="Cambria Math" pitchFamily="18" charset="0"/>
                <a:cs typeface="Arial" charset="0"/>
              </a:rPr>
              <a:t>· students better engaged in classroom learning.</a:t>
            </a:r>
          </a:p>
          <a:p>
            <a:pPr algn="just"/>
            <a:r>
              <a:rPr lang="en-US" altLang="zh-CN" sz="2400" b="1" dirty="0" smtClean="0">
                <a:solidFill>
                  <a:srgbClr val="FF0000"/>
                </a:solidFill>
                <a:latin typeface="Helvetica"/>
                <a:ea typeface="Cambria Math" pitchFamily="18" charset="0"/>
                <a:cs typeface="Arial" charset="0"/>
              </a:rPr>
              <a:t>Disadvantages:</a:t>
            </a:r>
          </a:p>
          <a:p>
            <a:pPr marL="176213" indent="-176213" algn="just"/>
            <a:r>
              <a:rPr lang="en-US" altLang="zh-CN" sz="2400" dirty="0" smtClean="0">
                <a:latin typeface="Helvetica"/>
                <a:ea typeface="Cambria Math" pitchFamily="18" charset="0"/>
                <a:cs typeface="Arial" charset="0"/>
              </a:rPr>
              <a:t>· too many distractions with too many pictures and   videos in multimedia classrooms.</a:t>
            </a:r>
            <a:endParaRPr lang="zh-CN" altLang="en-US" sz="2400" dirty="0" smtClean="0">
              <a:latin typeface="Helvetica"/>
              <a:ea typeface="Cambria Math" pitchFamily="18" charset="0"/>
              <a:cs typeface="Arial" charset="0"/>
            </a:endParaRPr>
          </a:p>
        </p:txBody>
      </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3" y="4726288"/>
            <a:ext cx="4379963"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18" y="3718177"/>
            <a:ext cx="4143053"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0296" y="1142984"/>
            <a:ext cx="3633449"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Rectangle 14"/>
          <p:cNvSpPr>
            <a:spLocks noChangeArrowheads="1"/>
          </p:cNvSpPr>
          <p:nvPr/>
        </p:nvSpPr>
        <p:spPr bwMode="auto">
          <a:xfrm>
            <a:off x="-224786" y="1214422"/>
            <a:ext cx="4082406"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Language application</a:t>
            </a:r>
            <a:endParaRPr lang="en-US" altLang="zh-CN" sz="2400" dirty="0">
              <a:solidFill>
                <a:srgbClr val="000000"/>
              </a:solidFill>
              <a:latin typeface="Helvetica" pitchFamily="34" charset="0"/>
            </a:endParaRPr>
          </a:p>
        </p:txBody>
      </p:sp>
      <p:pic>
        <p:nvPicPr>
          <p:cNvPr id="17"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19" y="271462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200706" y="3214686"/>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32" name="TextBox 31">
            <a:hlinkClick r:id="rId7" action="ppaction://hlinksldjump"/>
          </p:cNvPr>
          <p:cNvSpPr txBox="1"/>
          <p:nvPr/>
        </p:nvSpPr>
        <p:spPr>
          <a:xfrm>
            <a:off x="207004" y="4212559"/>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
        <p:nvSpPr>
          <p:cNvPr id="34" name="TextBox 33">
            <a:hlinkClick r:id="rId8" action="ppaction://hlinksldjump"/>
          </p:cNvPr>
          <p:cNvSpPr txBox="1"/>
          <p:nvPr/>
        </p:nvSpPr>
        <p:spPr>
          <a:xfrm>
            <a:off x="50057" y="5212691"/>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pic>
        <p:nvPicPr>
          <p:cNvPr id="24" name="Picture 4">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5" name="组合 24"/>
          <p:cNvGrpSpPr/>
          <p:nvPr/>
        </p:nvGrpSpPr>
        <p:grpSpPr>
          <a:xfrm>
            <a:off x="0" y="0"/>
            <a:ext cx="9144000" cy="708025"/>
            <a:chOff x="0" y="0"/>
            <a:chExt cx="9144000" cy="708025"/>
          </a:xfrm>
        </p:grpSpPr>
        <p:sp>
          <p:nvSpPr>
            <p:cNvPr id="27"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8" name="TextBox 27"/>
            <p:cNvSpPr txBox="1"/>
            <p:nvPr/>
          </p:nvSpPr>
          <p:spPr>
            <a:xfrm>
              <a:off x="1785918" y="119698"/>
              <a:ext cx="6893810" cy="523220"/>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College life in the Internet age</a:t>
              </a:r>
            </a:p>
          </p:txBody>
        </p:sp>
        <p:sp>
          <p:nvSpPr>
            <p:cNvPr id="29" name="TextBox 28"/>
            <p:cNvSpPr txBox="1"/>
            <p:nvPr/>
          </p:nvSpPr>
          <p:spPr>
            <a:xfrm>
              <a:off x="160553" y="285728"/>
              <a:ext cx="1438214" cy="400110"/>
            </a:xfrm>
            <a:prstGeom prst="rect">
              <a:avLst/>
            </a:prstGeom>
            <a:noFill/>
          </p:spPr>
          <p:txBody>
            <a:bodyPr wrap="none" rtlCol="0">
              <a:spAutoFit/>
            </a:bodyPr>
            <a:lstStyle/>
            <a:p>
              <a:pPr>
                <a:spcBef>
                  <a:spcPct val="0"/>
                </a:spcBef>
              </a:pPr>
              <a:r>
                <a:rPr lang="en-US" altLang="zh-CN" sz="2000" b="1" i="1" dirty="0" smtClean="0">
                  <a:latin typeface="Helvetica" pitchFamily="34" charset="0"/>
                  <a:cs typeface="Helvetica Neue"/>
                </a:rPr>
                <a:t>Section A </a:t>
              </a:r>
            </a:p>
          </p:txBody>
        </p:sp>
      </p:grpSp>
      <p:pic>
        <p:nvPicPr>
          <p:cNvPr id="19" name="Picture 3"/>
          <p:cNvPicPr>
            <a:picLocks noChangeAspect="1" noChangeArrowheads="1"/>
          </p:cNvPicPr>
          <p:nvPr/>
        </p:nvPicPr>
        <p:blipFill>
          <a:blip r:embed="rId11"/>
          <a:srcRect/>
          <a:stretch>
            <a:fillRect/>
          </a:stretch>
        </p:blipFill>
        <p:spPr bwMode="auto">
          <a:xfrm>
            <a:off x="4786314" y="3323774"/>
            <a:ext cx="4124151" cy="2534117"/>
          </a:xfrm>
          <a:prstGeom prst="rect">
            <a:avLst/>
          </a:prstGeom>
          <a:ln>
            <a:noFill/>
          </a:ln>
          <a:effectLst>
            <a:softEdge rad="112500"/>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642910" y="1714488"/>
            <a:ext cx="6192688" cy="1169551"/>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r>
              <a:rPr lang="en-US" altLang="zh-CN" sz="2600" dirty="0" smtClean="0">
                <a:solidFill>
                  <a:srgbClr val="FF6600"/>
                </a:solidFill>
                <a:ea typeface="楷体_GB2312" pitchFamily="49" charset="-122"/>
                <a:cs typeface="+mn-cs"/>
              </a:rPr>
              <a:t>Exemplification</a:t>
            </a:r>
            <a:r>
              <a:rPr lang="zh-CN" altLang="en-US" sz="2600" dirty="0" smtClean="0">
                <a:solidFill>
                  <a:srgbClr val="FF6600"/>
                </a:solidFill>
                <a:ea typeface="楷体_GB2312" pitchFamily="49" charset="-122"/>
                <a:cs typeface="+mn-cs"/>
              </a:rPr>
              <a:t>：</a:t>
            </a:r>
            <a:endParaRPr lang="en-US" altLang="zh-CN" sz="2600" dirty="0" smtClean="0">
              <a:solidFill>
                <a:srgbClr val="FF6600"/>
              </a:solidFill>
              <a:ea typeface="楷体_GB2312" pitchFamily="49" charset="-122"/>
              <a:cs typeface="+mn-cs"/>
            </a:endParaRPr>
          </a:p>
          <a:p>
            <a:r>
              <a:rPr lang="en-US" sz="2400" dirty="0" smtClean="0"/>
              <a:t>A general statement supported by facts and examples to illustrate it.</a:t>
            </a:r>
            <a:endParaRPr lang="en-US" altLang="zh-CN" sz="2400" dirty="0"/>
          </a:p>
        </p:txBody>
      </p:sp>
      <p:sp>
        <p:nvSpPr>
          <p:cNvPr id="18" name="TextBox 17"/>
          <p:cNvSpPr txBox="1"/>
          <p:nvPr/>
        </p:nvSpPr>
        <p:spPr>
          <a:xfrm>
            <a:off x="571472" y="3429000"/>
            <a:ext cx="6521377" cy="3005951"/>
          </a:xfrm>
          <a:prstGeom prst="rect">
            <a:avLst/>
          </a:prstGeom>
          <a:noFill/>
        </p:spPr>
        <p:txBody>
          <a:bodyPr wrap="square" rtlCol="0">
            <a:spAutoFit/>
          </a:bodyPr>
          <a:lstStyle/>
          <a:p>
            <a:pPr algn="just">
              <a:defRPr/>
            </a:pPr>
            <a:r>
              <a:rPr lang="en-US" altLang="zh-CN" sz="2600" dirty="0">
                <a:solidFill>
                  <a:srgbClr val="FF6600"/>
                </a:solidFill>
                <a:latin typeface="Helvetica" pitchFamily="34" charset="0"/>
                <a:ea typeface="楷体_GB2312" pitchFamily="49" charset="-122"/>
              </a:rPr>
              <a:t>Example</a:t>
            </a:r>
            <a:r>
              <a:rPr lang="en-US" altLang="en-US" sz="2600" dirty="0">
                <a:solidFill>
                  <a:srgbClr val="FF6600"/>
                </a:solidFill>
                <a:latin typeface="Helvetica" pitchFamily="34" charset="0"/>
                <a:ea typeface="楷体_GB2312" pitchFamily="49" charset="-122"/>
              </a:rPr>
              <a:t>: </a:t>
            </a:r>
          </a:p>
          <a:p>
            <a:pPr algn="just">
              <a:lnSpc>
                <a:spcPts val="2800"/>
              </a:lnSpc>
              <a:defRPr/>
            </a:pPr>
            <a:r>
              <a:rPr lang="en-US" sz="2400" dirty="0" smtClean="0">
                <a:latin typeface="Helvetica" pitchFamily="34" charset="0"/>
                <a:ea typeface="Cambria Math" pitchFamily="18" charset="0"/>
                <a:cs typeface="Arial" pitchFamily="34" charset="0"/>
              </a:rPr>
              <a:t>Many are using the wildly popular </a:t>
            </a:r>
            <a:r>
              <a:rPr lang="en-US" sz="2400" dirty="0" err="1" smtClean="0">
                <a:latin typeface="Helvetica" pitchFamily="34" charset="0"/>
                <a:ea typeface="Cambria Math" pitchFamily="18" charset="0"/>
                <a:cs typeface="Arial" pitchFamily="34" charset="0"/>
              </a:rPr>
              <a:t>iPad</a:t>
            </a:r>
            <a:r>
              <a:rPr lang="en-US" sz="2400" dirty="0" smtClean="0">
                <a:latin typeface="Helvetica" pitchFamily="34" charset="0"/>
                <a:ea typeface="Cambria Math" pitchFamily="18" charset="0"/>
                <a:cs typeface="Arial" pitchFamily="34" charset="0"/>
              </a:rPr>
              <a:t> not only to create their own dialects when texting, but also to do more serious work, such as practicing foreign languages, recording scripts for theater classes or analyzing music in engineering labs.</a:t>
            </a:r>
            <a:endParaRPr lang="en-US" altLang="zh-CN" sz="2400" dirty="0">
              <a:latin typeface="Helvetica" pitchFamily="34" charset="0"/>
              <a:ea typeface="Cambria Math" pitchFamily="18" charset="0"/>
              <a:cs typeface="Arial" pitchFamily="34" charset="0"/>
            </a:endParaRP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4" name="TextBox 13"/>
          <p:cNvSpPr txBox="1"/>
          <p:nvPr/>
        </p:nvSpPr>
        <p:spPr>
          <a:xfrm>
            <a:off x="3677916" y="620688"/>
            <a:ext cx="2694284"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Sentence writing</a:t>
            </a:r>
            <a:endParaRPr lang="zh-CN" altLang="en-US" sz="2400" dirty="0">
              <a:solidFill>
                <a:srgbClr val="FF6600"/>
              </a:solidFill>
            </a:endParaRPr>
          </a:p>
        </p:txBody>
      </p:sp>
      <p:sp>
        <p:nvSpPr>
          <p:cNvPr id="2" name="下箭头 1"/>
          <p:cNvSpPr/>
          <p:nvPr/>
        </p:nvSpPr>
        <p:spPr>
          <a:xfrm>
            <a:off x="3776008" y="2857496"/>
            <a:ext cx="581678" cy="720208"/>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600"/>
              </a:solidFill>
            </a:endParaRPr>
          </a:p>
        </p:txBody>
      </p:sp>
      <p:pic>
        <p:nvPicPr>
          <p:cNvPr id="9"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698" t="13989"/>
          <a:stretch/>
        </p:blipFill>
        <p:spPr bwMode="auto">
          <a:xfrm>
            <a:off x="859886" y="1685877"/>
            <a:ext cx="7709979" cy="518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5414350" y="1142984"/>
            <a:ext cx="2372360"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defPPr>
              <a:defRPr lang="zh-CN"/>
            </a:defPPr>
            <a:lvl1pPr>
              <a:defRPr b="1">
                <a:latin typeface="Helvetica" pitchFamily="34" charset="0"/>
                <a:ea typeface="楷体_GB2312" pitchFamily="49" charset="-122"/>
              </a:defRPr>
            </a:lvl1pPr>
          </a:lstStyle>
          <a:p>
            <a:r>
              <a:rPr lang="en-US" altLang="zh-CN" sz="2600" dirty="0" smtClean="0"/>
              <a:t>Appreciation</a:t>
            </a:r>
            <a:endParaRPr lang="zh-CN" altLang="en-US" sz="2600" dirty="0"/>
          </a:p>
        </p:txBody>
      </p:sp>
      <p:sp>
        <p:nvSpPr>
          <p:cNvPr id="12" name="Text Box 23"/>
          <p:cNvSpPr txBox="1">
            <a:spLocks noChangeArrowheads="1"/>
          </p:cNvSpPr>
          <p:nvPr/>
        </p:nvSpPr>
        <p:spPr bwMode="auto">
          <a:xfrm>
            <a:off x="1500166" y="2500306"/>
            <a:ext cx="6228184"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gn="just" eaLnBrk="1" hangingPunct="1">
              <a:lnSpc>
                <a:spcPct val="120000"/>
              </a:lnSpc>
            </a:pPr>
            <a:r>
              <a:rPr lang="en-US" altLang="zh-CN" sz="2000" dirty="0" smtClean="0">
                <a:solidFill>
                  <a:schemeClr val="tx1"/>
                </a:solidFill>
                <a:latin typeface="Helvetica" pitchFamily="34" charset="0"/>
              </a:rPr>
              <a:t>Remember that I’ll be dead soon is the most important tool I’ve ever encountered to help me make the big choices in life. Because almost everything―all external expectations, all pride, all fear of embarrassment or failure―these things just fall away in the face of death, leaving only what is truly important. </a:t>
            </a:r>
          </a:p>
          <a:p>
            <a:pPr algn="r" eaLnBrk="1" hangingPunct="1">
              <a:lnSpc>
                <a:spcPct val="120000"/>
              </a:lnSpc>
            </a:pPr>
            <a:r>
              <a:rPr lang="en-US" altLang="zh-CN" sz="2000" dirty="0" smtClean="0">
                <a:solidFill>
                  <a:schemeClr val="tx1"/>
                </a:solidFill>
                <a:latin typeface="Helvetica" pitchFamily="34" charset="0"/>
              </a:rPr>
              <a:t>—</a:t>
            </a:r>
            <a:r>
              <a:rPr lang="en-US" altLang="zh-CN" sz="2000" i="1" dirty="0" smtClean="0">
                <a:solidFill>
                  <a:schemeClr val="tx1"/>
                </a:solidFill>
                <a:latin typeface="Helvetica" pitchFamily="34" charset="0"/>
              </a:rPr>
              <a:t>Steve Jobs</a:t>
            </a:r>
            <a:endParaRPr lang="zh-CN" altLang="en-US" sz="2000" i="1" dirty="0">
              <a:solidFill>
                <a:schemeClr val="tx1"/>
              </a:solidFill>
              <a:latin typeface="Helvetica" pitchFamily="34" charset="0"/>
            </a:endParaRPr>
          </a:p>
        </p:txBody>
      </p:sp>
      <p:pic>
        <p:nvPicPr>
          <p:cNvPr id="13" name="Picture 5"/>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698" t="13989" b="1186"/>
          <a:stretch/>
        </p:blipFill>
        <p:spPr bwMode="auto">
          <a:xfrm>
            <a:off x="857224" y="1744887"/>
            <a:ext cx="7709979" cy="5113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 Box 23"/>
          <p:cNvSpPr txBox="1">
            <a:spLocks noChangeArrowheads="1"/>
          </p:cNvSpPr>
          <p:nvPr/>
        </p:nvSpPr>
        <p:spPr bwMode="auto">
          <a:xfrm>
            <a:off x="1449332" y="2214554"/>
            <a:ext cx="6408816" cy="397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150000"/>
              </a:lnSpc>
              <a:defRPr/>
            </a:pPr>
            <a:r>
              <a:rPr lang="zh-CN" altLang="en-US" sz="2400" b="0" dirty="0" smtClean="0">
                <a:solidFill>
                  <a:schemeClr val="tx1"/>
                </a:solidFill>
                <a:latin typeface="华文行楷" pitchFamily="2" charset="-122"/>
                <a:ea typeface="华文行楷" pitchFamily="2" charset="-122"/>
              </a:rPr>
              <a:t>        “记住你即将死去”是我一生中遇到的最重要箴言。它帮我指明了生命中重要的选择。因为几乎所有的事情，包括所有的荣誉、所有的骄傲、所有对难堪和失败的恐惧，这些在死亡面前都会消失。我看到的是留下的真正重要的东西。</a:t>
            </a:r>
          </a:p>
          <a:p>
            <a:pPr>
              <a:lnSpc>
                <a:spcPct val="150000"/>
              </a:lnSpc>
              <a:defRPr/>
            </a:pPr>
            <a:r>
              <a:rPr lang="en-US" altLang="en-US" sz="2400" b="0" dirty="0" smtClean="0">
                <a:solidFill>
                  <a:schemeClr val="tx1"/>
                </a:solidFill>
                <a:latin typeface="华文行楷" pitchFamily="2" charset="-122"/>
                <a:ea typeface="华文行楷" pitchFamily="2" charset="-122"/>
              </a:rPr>
              <a:t>                                                </a:t>
            </a:r>
            <a:r>
              <a:rPr lang="en-US" altLang="zh-CN" sz="2400" b="0" dirty="0" smtClean="0">
                <a:solidFill>
                  <a:schemeClr val="tx1"/>
                </a:solidFill>
                <a:latin typeface="华文行楷" pitchFamily="2" charset="-122"/>
                <a:ea typeface="华文行楷" pitchFamily="2" charset="-122"/>
              </a:rPr>
              <a:t>——</a:t>
            </a:r>
            <a:r>
              <a:rPr lang="zh-CN" altLang="en-US" sz="2400" b="0" dirty="0" smtClean="0">
                <a:solidFill>
                  <a:schemeClr val="tx1"/>
                </a:solidFill>
                <a:latin typeface="华文行楷" pitchFamily="2" charset="-122"/>
                <a:ea typeface="华文行楷" pitchFamily="2" charset="-122"/>
              </a:rPr>
              <a:t>史蒂夫</a:t>
            </a:r>
            <a:r>
              <a:rPr lang="en-US" altLang="zh-CN" sz="2400" b="0" dirty="0" smtClean="0">
                <a:solidFill>
                  <a:schemeClr val="tx1"/>
                </a:solidFill>
                <a:latin typeface="华文行楷" pitchFamily="2" charset="-122"/>
                <a:ea typeface="华文行楷" pitchFamily="2" charset="-122"/>
              </a:rPr>
              <a:t>•</a:t>
            </a:r>
            <a:r>
              <a:rPr lang="zh-CN" altLang="en-US" sz="2400" b="0" dirty="0" smtClean="0">
                <a:solidFill>
                  <a:schemeClr val="tx1"/>
                </a:solidFill>
                <a:latin typeface="华文行楷" pitchFamily="2" charset="-122"/>
                <a:ea typeface="华文行楷" pitchFamily="2" charset="-122"/>
              </a:rPr>
              <a:t>乔布斯</a:t>
            </a:r>
            <a:endParaRPr lang="zh-CN" altLang="en-US" sz="2400" b="0" dirty="0">
              <a:solidFill>
                <a:schemeClr val="tx1"/>
              </a:solidFill>
              <a:latin typeface="华文行楷" pitchFamily="2" charset="-122"/>
              <a:ea typeface="华文行楷" pitchFamily="2" charset="-122"/>
            </a:endParaRP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6" name="TextBox 15"/>
          <p:cNvSpPr txBox="1"/>
          <p:nvPr/>
        </p:nvSpPr>
        <p:spPr>
          <a:xfrm>
            <a:off x="3677916" y="620688"/>
            <a:ext cx="2694284"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Sentence writing</a:t>
            </a:r>
            <a:endParaRPr lang="zh-CN" altLang="en-US" sz="2400" dirty="0">
              <a:solidFill>
                <a:srgbClr val="FF6600"/>
              </a:solidFill>
            </a:endParaRPr>
          </a:p>
        </p:txBody>
      </p:sp>
      <p:pic>
        <p:nvPicPr>
          <p:cNvPr id="15"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67290" y="2231130"/>
            <a:ext cx="7448048" cy="1200329"/>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atinLnBrk="1">
              <a:spcBef>
                <a:spcPct val="50000"/>
              </a:spcBef>
              <a:defRPr/>
            </a:pPr>
            <a:endParaRPr lang="en-US" altLang="zh-CN" sz="2400" spc="50" dirty="0" smtClean="0">
              <a:ln w="11430"/>
              <a:solidFill>
                <a:srgbClr val="C00000"/>
              </a:solidFill>
              <a:effectLst>
                <a:outerShdw blurRad="38100" dist="38100" dir="2700000" algn="tl">
                  <a:srgbClr val="000000">
                    <a:alpha val="43137"/>
                  </a:srgbClr>
                </a:outerShdw>
              </a:effectLst>
              <a:latin typeface="+mn-lt"/>
              <a:ea typeface="굴림" pitchFamily="34" charset="-127"/>
            </a:endParaRPr>
          </a:p>
          <a:p>
            <a:pPr latinLnBrk="1">
              <a:spcBef>
                <a:spcPct val="50000"/>
              </a:spcBef>
              <a:defRPr/>
            </a:pPr>
            <a:endParaRPr lang="zh-CN" altLang="en-US" sz="3200" spc="50" dirty="0">
              <a:ln w="11430"/>
              <a:solidFill>
                <a:srgbClr val="C00000"/>
              </a:solidFill>
              <a:effectLst>
                <a:outerShdw blurRad="38100" dist="38100" dir="2700000" algn="tl">
                  <a:srgbClr val="000000">
                    <a:alpha val="43137"/>
                  </a:srgbClr>
                </a:outerShdw>
              </a:effectLst>
              <a:latin typeface="+mn-lt"/>
              <a:ea typeface="굴림" pitchFamily="34" charset="-127"/>
            </a:endParaRPr>
          </a:p>
        </p:txBody>
      </p:sp>
      <p:pic>
        <p:nvPicPr>
          <p:cNvPr id="13" name="Picture 2" descr="E:\新视野\400_F_63459409_WrqNQgC3su8SnXaNEvGVxZu46Q44OFck.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5968" r="21032" b="2701"/>
          <a:stretch/>
        </p:blipFill>
        <p:spPr bwMode="auto">
          <a:xfrm>
            <a:off x="7052319" y="3627552"/>
            <a:ext cx="2091680" cy="323044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5836082" y="1196118"/>
            <a:ext cx="1736314"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smtClean="0">
                <a:latin typeface="Helvetica" pitchFamily="34" charset="0"/>
                <a:ea typeface="楷体_GB2312" pitchFamily="49" charset="-122"/>
              </a:rPr>
              <a:t>Practice</a:t>
            </a:r>
            <a:endParaRPr lang="zh-CN" altLang="en-US" sz="2600" b="1" dirty="0"/>
          </a:p>
        </p:txBody>
      </p:sp>
      <p:sp>
        <p:nvSpPr>
          <p:cNvPr id="25" name="Rectangle 1"/>
          <p:cNvSpPr>
            <a:spLocks noChangeArrowheads="1"/>
          </p:cNvSpPr>
          <p:nvPr/>
        </p:nvSpPr>
        <p:spPr bwMode="auto">
          <a:xfrm>
            <a:off x="562824" y="1688561"/>
            <a:ext cx="8001000" cy="1938992"/>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algn="just"/>
            <a:r>
              <a:rPr lang="en-US" altLang="zh-CN" sz="2400" dirty="0" smtClean="0">
                <a:latin typeface="Helvetica" pitchFamily="34" charset="0"/>
                <a:ea typeface="Cambria Math" pitchFamily="18" charset="0"/>
                <a:cs typeface="Arial" pitchFamily="34" charset="0"/>
              </a:rPr>
              <a:t>This school operates on the principle that if you teach students the merit of such values as</a:t>
            </a:r>
            <a:r>
              <a:rPr lang="zh-CN" altLang="en-US" sz="2400" dirty="0" smtClean="0">
                <a:latin typeface="华文行楷" pitchFamily="2" charset="-122"/>
                <a:ea typeface="华文行楷" pitchFamily="2" charset="-122"/>
                <a:cs typeface="Arial" pitchFamily="34" charset="0"/>
              </a:rPr>
              <a:t>（求真、勇敢、正直、领导能力、好奇心和关心他人等）</a:t>
            </a:r>
            <a:r>
              <a:rPr lang="en-US" altLang="zh-CN" sz="2400" dirty="0" smtClean="0">
                <a:latin typeface="Helvetica" pitchFamily="34" charset="0"/>
                <a:ea typeface="Cambria Math" pitchFamily="18" charset="0"/>
                <a:cs typeface="Arial" pitchFamily="34" charset="0"/>
              </a:rPr>
              <a:t>___________________</a:t>
            </a:r>
          </a:p>
          <a:p>
            <a:pPr algn="just"/>
            <a:r>
              <a:rPr lang="en-US" altLang="zh-CN" sz="2400" dirty="0" smtClean="0">
                <a:latin typeface="Helvetica" pitchFamily="34" charset="0"/>
                <a:ea typeface="Cambria Math" pitchFamily="18" charset="0"/>
                <a:cs typeface="Arial" pitchFamily="34" charset="0"/>
              </a:rPr>
              <a:t>________________________________, then academic achievement naturally follow.</a:t>
            </a:r>
            <a:endParaRPr lang="en-US" altLang="zh-CN" sz="2400" dirty="0">
              <a:latin typeface="Helvetica" pitchFamily="34" charset="0"/>
              <a:ea typeface="Cambria Math" pitchFamily="18" charset="0"/>
              <a:cs typeface="Arial" pitchFamily="34" charset="0"/>
            </a:endParaRPr>
          </a:p>
        </p:txBody>
      </p:sp>
      <p:sp>
        <p:nvSpPr>
          <p:cNvPr id="26" name="Rectangle 2"/>
          <p:cNvSpPr>
            <a:spLocks noChangeArrowheads="1"/>
          </p:cNvSpPr>
          <p:nvPr/>
        </p:nvSpPr>
        <p:spPr bwMode="auto">
          <a:xfrm>
            <a:off x="562824" y="3857628"/>
            <a:ext cx="6489495" cy="2677656"/>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gn="just"/>
            <a:r>
              <a:rPr lang="en-US" altLang="zh-CN" sz="2400" dirty="0" smtClean="0">
                <a:latin typeface="Helvetica" pitchFamily="34" charset="0"/>
                <a:ea typeface="Cambria Math" pitchFamily="18" charset="0"/>
                <a:cs typeface="Arial" pitchFamily="34" charset="0"/>
              </a:rPr>
              <a:t>Ben Franklin wrote down six things he’d like to achieve at the age of 32, like </a:t>
            </a:r>
            <a:r>
              <a:rPr lang="zh-CN" altLang="en-US" sz="2400" dirty="0" smtClean="0">
                <a:latin typeface="华文行楷" pitchFamily="2" charset="-122"/>
                <a:ea typeface="华文行楷" pitchFamily="2" charset="-122"/>
                <a:cs typeface="Arial" pitchFamily="34" charset="0"/>
              </a:rPr>
              <a:t>（做一个更慈爱的父亲、更体贴的丈夫、经济上独立、思维上活跃，还要保持性情平和）</a:t>
            </a:r>
            <a:r>
              <a:rPr lang="en-US" altLang="zh-CN" sz="2400" dirty="0" smtClean="0">
                <a:latin typeface="Helvetica" pitchFamily="34" charset="0"/>
                <a:ea typeface="Cambria Math" pitchFamily="18" charset="0"/>
                <a:cs typeface="Arial" pitchFamily="34" charset="0"/>
              </a:rPr>
              <a:t>_______________</a:t>
            </a:r>
            <a:endParaRPr lang="zh-CN" altLang="en-US" sz="2400" dirty="0" smtClean="0">
              <a:latin typeface="Helvetica" pitchFamily="34" charset="0"/>
              <a:ea typeface="Cambria Math" pitchFamily="18" charset="0"/>
              <a:cs typeface="Arial" pitchFamily="34" charset="0"/>
            </a:endParaRPr>
          </a:p>
          <a:p>
            <a:pPr algn="just"/>
            <a:r>
              <a:rPr lang="en-US" altLang="zh-CN" sz="2400" dirty="0" smtClean="0">
                <a:latin typeface="Helvetica" pitchFamily="34" charset="0"/>
                <a:ea typeface="Cambria Math" pitchFamily="18" charset="0"/>
                <a:cs typeface="Arial" pitchFamily="34" charset="0"/>
              </a:rPr>
              <a:t>______________________________________________________________________________________________.</a:t>
            </a:r>
            <a:endParaRPr lang="zh-CN" altLang="en-US" sz="2400" dirty="0">
              <a:latin typeface="Helvetica" pitchFamily="34" charset="0"/>
              <a:ea typeface="Cambria Math" pitchFamily="18" charset="0"/>
              <a:cs typeface="Arial" pitchFamily="34" charset="0"/>
            </a:endParaRPr>
          </a:p>
        </p:txBody>
      </p:sp>
      <p:sp>
        <p:nvSpPr>
          <p:cNvPr id="27" name="Rectangle 3"/>
          <p:cNvSpPr>
            <a:spLocks noChangeArrowheads="1"/>
          </p:cNvSpPr>
          <p:nvPr/>
        </p:nvSpPr>
        <p:spPr bwMode="auto">
          <a:xfrm>
            <a:off x="562825" y="4940921"/>
            <a:ext cx="6489494" cy="156966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gn="just">
              <a:spcBef>
                <a:spcPct val="50000"/>
              </a:spcBef>
              <a:defRPr/>
            </a:pPr>
            <a:r>
              <a:rPr lang="en-US" altLang="zh-CN" sz="2400" b="1" dirty="0" smtClean="0">
                <a:solidFill>
                  <a:srgbClr val="FF6600"/>
                </a:solidFill>
              </a:rPr>
              <a:t>                                                     being a better father, being a better husband, being financially independent, being stimulated intellectually and remaining even-tempered</a:t>
            </a:r>
            <a:endParaRPr lang="en-US" altLang="zh-CN" sz="2400" b="1" dirty="0">
              <a:solidFill>
                <a:srgbClr val="FF6600"/>
              </a:solidFill>
            </a:endParaRP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Box 14"/>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6" name="TextBox 15"/>
          <p:cNvSpPr txBox="1"/>
          <p:nvPr/>
        </p:nvSpPr>
        <p:spPr>
          <a:xfrm>
            <a:off x="3677916" y="620688"/>
            <a:ext cx="2694284"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Sentence writing</a:t>
            </a:r>
            <a:endParaRPr lang="zh-CN" altLang="en-US" sz="2400" dirty="0">
              <a:solidFill>
                <a:srgbClr val="FF6600"/>
              </a:solidFill>
            </a:endParaRPr>
          </a:p>
        </p:txBody>
      </p:sp>
      <p:sp>
        <p:nvSpPr>
          <p:cNvPr id="21" name="Text Box 50"/>
          <p:cNvSpPr txBox="1">
            <a:spLocks noChangeArrowheads="1"/>
          </p:cNvSpPr>
          <p:nvPr/>
        </p:nvSpPr>
        <p:spPr bwMode="auto">
          <a:xfrm>
            <a:off x="1214414" y="2438400"/>
            <a:ext cx="7349410" cy="738664"/>
          </a:xfrm>
          <a:prstGeom prst="rect">
            <a:avLst/>
          </a:prstGeom>
          <a:noFill/>
          <a:ln w="9525" algn="ctr">
            <a:noFill/>
            <a:miter lim="800000"/>
            <a:headEnd/>
            <a:tailEnd/>
          </a:ln>
        </p:spPr>
        <p:txBody>
          <a:bodyPr wrap="square" lIns="0" tIns="0" rIns="0" bIns="0">
            <a:spAutoFit/>
          </a:bodyPr>
          <a:lstStyle/>
          <a:p>
            <a:pPr>
              <a:spcBef>
                <a:spcPct val="50000"/>
              </a:spcBef>
              <a:defRPr/>
            </a:pPr>
            <a:r>
              <a:rPr lang="en-US" altLang="zh-CN" sz="2400" b="1" dirty="0" smtClean="0">
                <a:solidFill>
                  <a:srgbClr val="FF6600"/>
                </a:solidFill>
              </a:rPr>
              <a:t>                                                            truth, courage, integrity, leadership, curiosity and concern</a:t>
            </a:r>
            <a:endParaRPr lang="en-US" altLang="zh-CN" sz="2400" b="1" dirty="0">
              <a:solidFill>
                <a:srgbClr val="FF6600"/>
              </a:solidFill>
            </a:endParaRPr>
          </a:p>
        </p:txBody>
      </p:sp>
      <p:pic>
        <p:nvPicPr>
          <p:cNvPr id="17"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121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694189" y="2594512"/>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TextBox 29"/>
          <p:cNvSpPr txBox="1"/>
          <p:nvPr/>
        </p:nvSpPr>
        <p:spPr>
          <a:xfrm>
            <a:off x="1643042" y="2737039"/>
            <a:ext cx="3478036"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800" dirty="0" smtClean="0"/>
              <a:t>Cause</a:t>
            </a:r>
            <a:endParaRPr lang="zh-CN" altLang="en-US" sz="2800" dirty="0"/>
          </a:p>
        </p:txBody>
      </p:sp>
      <p:pic>
        <p:nvPicPr>
          <p:cNvPr id="5122" name="Picture 2" descr="c:\DOCUME~1\jiangll\APPLIC~1\360se6\USERDA~1\Temp\IS860-~1.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2950" t="53714" b="6871"/>
          <a:stretch/>
        </p:blipFill>
        <p:spPr bwMode="auto">
          <a:xfrm>
            <a:off x="5796136" y="2965731"/>
            <a:ext cx="3155123" cy="2230409"/>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11" name="下箭头 10"/>
          <p:cNvSpPr/>
          <p:nvPr/>
        </p:nvSpPr>
        <p:spPr>
          <a:xfrm>
            <a:off x="3218882" y="3429000"/>
            <a:ext cx="432048" cy="505894"/>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600"/>
              </a:solidFill>
            </a:endParaRPr>
          </a:p>
        </p:txBody>
      </p:sp>
      <p:sp>
        <p:nvSpPr>
          <p:cNvPr id="12" name="圆角矩形 11"/>
          <p:cNvSpPr/>
          <p:nvPr/>
        </p:nvSpPr>
        <p:spPr>
          <a:xfrm>
            <a:off x="1745803" y="4067731"/>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1694656" y="4210258"/>
            <a:ext cx="3478036"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800" dirty="0" smtClean="0"/>
              <a:t>Effect</a:t>
            </a:r>
            <a:endParaRPr lang="zh-CN" altLang="en-US" sz="2800" dirty="0"/>
          </a:p>
        </p:txBody>
      </p:sp>
      <p:sp>
        <p:nvSpPr>
          <p:cNvPr id="15" name="TextBox 14"/>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pic>
        <p:nvPicPr>
          <p:cNvPr id="14"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571472" y="1811929"/>
            <a:ext cx="6500858" cy="3782574"/>
          </a:xfrm>
          <a:prstGeom prst="rect">
            <a:avLst/>
          </a:prstGeom>
          <a:noFill/>
        </p:spPr>
        <p:txBody>
          <a:bodyPr wrap="square" rtlCol="0">
            <a:spAutoFit/>
          </a:bodyPr>
          <a:lstStyle/>
          <a:p>
            <a:pPr algn="just">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Example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endParaRPr lang="en-US" altLang="en-US" sz="2600" b="1" dirty="0" smtClean="0">
              <a:solidFill>
                <a:schemeClr val="accent6">
                  <a:lumMod val="75000"/>
                </a:schemeClr>
              </a:solidFill>
              <a:latin typeface="华文楷体" pitchFamily="2" charset="-122"/>
              <a:ea typeface="华文楷体" pitchFamily="2" charset="-122"/>
              <a:cs typeface="Arial" pitchFamily="34" charset="0"/>
            </a:endParaRPr>
          </a:p>
          <a:p>
            <a:pPr algn="just">
              <a:lnSpc>
                <a:spcPct val="110000"/>
              </a:lnSpc>
              <a:defRPr/>
            </a:pPr>
            <a:r>
              <a:rPr lang="en-US" altLang="zh-CN" sz="2400" dirty="0" smtClean="0">
                <a:latin typeface="Helvetica" pitchFamily="34" charset="0"/>
                <a:ea typeface="Cambria Math" pitchFamily="18" charset="0"/>
                <a:cs typeface="Arial" pitchFamily="34" charset="0"/>
              </a:rPr>
              <a:t>I have been doing regular exercise since my doctor told me to do so a few years ago.</a:t>
            </a:r>
            <a:r>
              <a:rPr lang="en-US" altLang="zh-CN" sz="2400" b="1" dirty="0" smtClean="0">
                <a:solidFill>
                  <a:srgbClr val="FF6600"/>
                </a:solidFill>
                <a:latin typeface="Helvetica" pitchFamily="34" charset="0"/>
                <a:ea typeface="Cambria Math" pitchFamily="18" charset="0"/>
                <a:cs typeface="Arial" pitchFamily="34" charset="0"/>
              </a:rPr>
              <a:t> (Cause)</a:t>
            </a:r>
            <a:r>
              <a:rPr lang="en-US" altLang="zh-CN" sz="2400" dirty="0" smtClean="0">
                <a:latin typeface="Helvetica" pitchFamily="34" charset="0"/>
                <a:ea typeface="Cambria Math" pitchFamily="18" charset="0"/>
                <a:cs typeface="Arial" pitchFamily="34" charset="0"/>
              </a:rPr>
              <a:t> As a result, my physical health has much improved.</a:t>
            </a:r>
            <a:r>
              <a:rPr lang="en-US" altLang="zh-CN" sz="2400" b="1" dirty="0" smtClean="0">
                <a:solidFill>
                  <a:srgbClr val="FF6600"/>
                </a:solidFill>
                <a:latin typeface="Helvetica" pitchFamily="34" charset="0"/>
                <a:ea typeface="Cambria Math" pitchFamily="18" charset="0"/>
                <a:cs typeface="Arial" pitchFamily="34" charset="0"/>
              </a:rPr>
              <a:t> (Effect 1)</a:t>
            </a:r>
            <a:r>
              <a:rPr lang="en-US" altLang="zh-CN" sz="2400" dirty="0" smtClean="0">
                <a:latin typeface="Helvetica" pitchFamily="34" charset="0"/>
                <a:ea typeface="Cambria Math" pitchFamily="18" charset="0"/>
                <a:cs typeface="Arial" pitchFamily="34" charset="0"/>
              </a:rPr>
              <a:t> I was overweight and had high blood pressure. But after exercising every day for half a year, I have lost 15 pounds and my blood pressure remains stable now.</a:t>
            </a:r>
            <a:r>
              <a:rPr lang="en-US" altLang="zh-CN" sz="2400" b="1" dirty="0" smtClean="0">
                <a:solidFill>
                  <a:srgbClr val="FF6600"/>
                </a:solidFill>
                <a:latin typeface="Helvetica" pitchFamily="34" charset="0"/>
                <a:ea typeface="Cambria Math" pitchFamily="18" charset="0"/>
                <a:cs typeface="Arial" pitchFamily="34" charset="0"/>
              </a:rPr>
              <a:t> (Detailed explanation)</a:t>
            </a:r>
            <a:r>
              <a:rPr lang="en-US" altLang="zh-CN" sz="2400" dirty="0" smtClean="0">
                <a:latin typeface="Helvetica" pitchFamily="34" charset="0"/>
                <a:ea typeface="Cambria Math" pitchFamily="18" charset="0"/>
                <a:cs typeface="Arial" pitchFamily="34" charset="0"/>
              </a:rPr>
              <a:t> </a:t>
            </a:r>
            <a:endParaRPr lang="en-US" altLang="zh-CN" sz="2400" dirty="0">
              <a:latin typeface="Helvetica" pitchFamily="34" charset="0"/>
              <a:ea typeface="Cambria Math" pitchFamily="18" charset="0"/>
              <a:cs typeface="Arial" pitchFamily="34" charset="0"/>
            </a:endParaRPr>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14" name="TextBox 13"/>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pic>
        <p:nvPicPr>
          <p:cNvPr id="7"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图片 7" descr="图片20.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6281020" y="5606770"/>
            <a:ext cx="934186" cy="463258"/>
          </a:xfrm>
          <a:prstGeom prst="rect">
            <a:avLst/>
          </a:prstGeom>
        </p:spPr>
      </p:pic>
    </p:spTree>
    <p:extLst>
      <p:ext uri="{BB962C8B-B14F-4D97-AF65-F5344CB8AC3E}">
        <p14:creationId xmlns:p14="http://schemas.microsoft.com/office/powerpoint/2010/main" xmlns=""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617006" y="1846161"/>
            <a:ext cx="6312448" cy="4188839"/>
          </a:xfrm>
          <a:prstGeom prst="rect">
            <a:avLst/>
          </a:prstGeom>
          <a:noFill/>
        </p:spPr>
        <p:txBody>
          <a:bodyPr wrap="square" rtlCol="0">
            <a:spAutoFit/>
          </a:bodyPr>
          <a:lstStyle/>
          <a:p>
            <a:pPr algn="just">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Example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endParaRPr lang="en-US" altLang="en-US" sz="2600" b="1" dirty="0" smtClean="0">
              <a:solidFill>
                <a:schemeClr val="accent6">
                  <a:lumMod val="75000"/>
                </a:schemeClr>
              </a:solidFill>
              <a:latin typeface="华文楷体" pitchFamily="2" charset="-122"/>
              <a:ea typeface="华文楷体" pitchFamily="2" charset="-122"/>
              <a:cs typeface="Arial" pitchFamily="34" charset="0"/>
            </a:endParaRPr>
          </a:p>
          <a:p>
            <a:pPr algn="just">
              <a:lnSpc>
                <a:spcPct val="110000"/>
              </a:lnSpc>
              <a:defRPr/>
            </a:pPr>
            <a:r>
              <a:rPr lang="en-US" altLang="zh-CN" sz="2400" dirty="0" smtClean="0">
                <a:latin typeface="Helvetica" pitchFamily="34" charset="0"/>
                <a:ea typeface="Cambria Math" pitchFamily="18" charset="0"/>
                <a:cs typeface="Arial" pitchFamily="34" charset="0"/>
              </a:rPr>
              <a:t>Besides, exercising regularly has also benefited my mental health because it helps me release anxiety.</a:t>
            </a:r>
            <a:r>
              <a:rPr lang="en-US" altLang="zh-CN" sz="2400" b="1" dirty="0" smtClean="0">
                <a:solidFill>
                  <a:srgbClr val="FF6600"/>
                </a:solidFill>
                <a:latin typeface="Helvetica" pitchFamily="34" charset="0"/>
                <a:ea typeface="Cambria Math" pitchFamily="18" charset="0"/>
                <a:cs typeface="Arial" pitchFamily="34" charset="0"/>
              </a:rPr>
              <a:t> (Effect 2)</a:t>
            </a:r>
            <a:r>
              <a:rPr lang="en-US" altLang="zh-CN" sz="2400" dirty="0" smtClean="0">
                <a:latin typeface="Helvetica" pitchFamily="34" charset="0"/>
                <a:ea typeface="Cambria Math" pitchFamily="18" charset="0"/>
                <a:cs typeface="Arial" pitchFamily="34" charset="0"/>
              </a:rPr>
              <a:t> I used to get nervous very often and have a hard time getting to sleep. But now I become more relaxed because regular exercise takes away much of my daily stress, and I sleep well now.</a:t>
            </a:r>
            <a:r>
              <a:rPr lang="en-US" altLang="zh-CN" sz="2400" b="1" dirty="0" smtClean="0">
                <a:solidFill>
                  <a:srgbClr val="FF6600"/>
                </a:solidFill>
                <a:latin typeface="Helvetica" pitchFamily="34" charset="0"/>
                <a:ea typeface="Cambria Math" pitchFamily="18" charset="0"/>
                <a:cs typeface="Arial" pitchFamily="34" charset="0"/>
              </a:rPr>
              <a:t> (Detailed explanation)</a:t>
            </a:r>
            <a:r>
              <a:rPr lang="en-US" altLang="zh-CN" sz="2400" dirty="0" smtClean="0">
                <a:latin typeface="Helvetica" pitchFamily="34" charset="0"/>
                <a:ea typeface="Cambria Math" pitchFamily="18" charset="0"/>
                <a:cs typeface="Arial" pitchFamily="34" charset="0"/>
              </a:rPr>
              <a:t> </a:t>
            </a:r>
            <a:endParaRPr lang="en-US" altLang="zh-CN" sz="2400" dirty="0">
              <a:latin typeface="Helvetica" pitchFamily="34" charset="0"/>
              <a:ea typeface="Cambria Math" pitchFamily="18" charset="0"/>
              <a:cs typeface="Arial" pitchFamily="34" charset="0"/>
            </a:endParaRPr>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14" name="TextBox 13"/>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pic>
        <p:nvPicPr>
          <p:cNvPr id="7"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5778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已买图\物品\TWM1098134547_2000X3008.jpg"/>
          <p:cNvPicPr>
            <a:picLocks noChangeAspect="1" noChangeArrowheads="1"/>
          </p:cNvPicPr>
          <p:nvPr/>
        </p:nvPicPr>
        <p:blipFill>
          <a:blip r:embed="rId3" cstate="print"/>
          <a:srcRect t="12830" b="8802"/>
          <a:stretch>
            <a:fillRect/>
          </a:stretch>
        </p:blipFill>
        <p:spPr bwMode="auto">
          <a:xfrm>
            <a:off x="5508105" y="2685477"/>
            <a:ext cx="3055411" cy="3601043"/>
          </a:xfrm>
          <a:prstGeom prst="rect">
            <a:avLst/>
          </a:prstGeom>
          <a:noFill/>
        </p:spPr>
      </p:pic>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smtClean="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428597" y="2893703"/>
            <a:ext cx="5079508" cy="1865126"/>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gn="just" eaLnBrk="0" hangingPunct="0">
              <a:lnSpc>
                <a:spcPct val="120000"/>
              </a:lnSpc>
              <a:defRPr/>
            </a:pPr>
            <a:r>
              <a:rPr lang="en-US" altLang="zh-CN" sz="2400" b="1" dirty="0" smtClean="0">
                <a:latin typeface="Helvetica" pitchFamily="34" charset="0"/>
                <a:ea typeface="Cambria Math" pitchFamily="18" charset="0"/>
                <a:cs typeface="Arial" pitchFamily="34" charset="0"/>
              </a:rPr>
              <a:t>Directions</a:t>
            </a:r>
            <a:r>
              <a:rPr lang="en-US" altLang="zh-CN" sz="2400" b="1" dirty="0">
                <a:latin typeface="Helvetica" pitchFamily="34" charset="0"/>
                <a:ea typeface="Cambria Math" pitchFamily="18" charset="0"/>
                <a:cs typeface="Arial" pitchFamily="34" charset="0"/>
              </a:rPr>
              <a:t>:  </a:t>
            </a:r>
            <a:r>
              <a:rPr lang="en-US" altLang="zh-CN" sz="2400" dirty="0">
                <a:latin typeface="Helvetica" pitchFamily="34" charset="0"/>
                <a:ea typeface="Cambria Math" pitchFamily="18" charset="0"/>
                <a:cs typeface="Arial" pitchFamily="34" charset="0"/>
              </a:rPr>
              <a:t>Write a paragraph on </a:t>
            </a:r>
            <a:r>
              <a:rPr lang="en-US" altLang="zh-CN" sz="2400" dirty="0" smtClean="0">
                <a:latin typeface="Helvetica" pitchFamily="34" charset="0"/>
                <a:ea typeface="Cambria Math" pitchFamily="18" charset="0"/>
                <a:cs typeface="Arial" pitchFamily="34" charset="0"/>
              </a:rPr>
              <a:t>the </a:t>
            </a:r>
            <a:r>
              <a:rPr lang="en-US" altLang="zh-CN" sz="2400" dirty="0">
                <a:latin typeface="Helvetica" pitchFamily="34" charset="0"/>
                <a:ea typeface="Cambria Math" pitchFamily="18" charset="0"/>
                <a:cs typeface="Arial" pitchFamily="34" charset="0"/>
              </a:rPr>
              <a:t>following </a:t>
            </a:r>
            <a:r>
              <a:rPr lang="en-US" altLang="zh-CN" sz="2400" dirty="0" smtClean="0">
                <a:latin typeface="Helvetica" pitchFamily="34" charset="0"/>
                <a:ea typeface="Cambria Math" pitchFamily="18" charset="0"/>
                <a:cs typeface="Arial" pitchFamily="34" charset="0"/>
              </a:rPr>
              <a:t>topic. The topic </a:t>
            </a:r>
            <a:r>
              <a:rPr lang="en-US" altLang="zh-CN" sz="2400" dirty="0">
                <a:latin typeface="Helvetica" pitchFamily="34" charset="0"/>
                <a:ea typeface="Cambria Math" pitchFamily="18" charset="0"/>
                <a:cs typeface="Arial" pitchFamily="34" charset="0"/>
              </a:rPr>
              <a:t>has an outline you can follow</a:t>
            </a:r>
            <a:r>
              <a:rPr lang="en-US" altLang="zh-CN" sz="2400" dirty="0" smtClean="0">
                <a:latin typeface="Helvetica" pitchFamily="34" charset="0"/>
                <a:ea typeface="Cambria Math" pitchFamily="18" charset="0"/>
                <a:cs typeface="Arial" pitchFamily="34" charset="0"/>
              </a:rPr>
              <a:t>. </a:t>
            </a:r>
            <a:endParaRPr lang="en-US" altLang="zh-CN" sz="2400" dirty="0">
              <a:latin typeface="Helvetica" pitchFamily="34" charset="0"/>
              <a:ea typeface="Cambria Math" pitchFamily="18" charset="0"/>
              <a:cs typeface="Arial" pitchFamily="34" charset="0"/>
            </a:endParaRP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11" name="TextBox 10"/>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347210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214414" y="1428736"/>
            <a:ext cx="6104706" cy="51353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1336778" y="1428736"/>
            <a:ext cx="6196670"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600" b="1" dirty="0" smtClean="0">
                <a:solidFill>
                  <a:srgbClr val="FF6600"/>
                </a:solidFill>
              </a:rPr>
              <a:t>Topic: </a:t>
            </a:r>
            <a:r>
              <a:rPr lang="en-US" altLang="zh-CN" sz="2600" dirty="0" smtClean="0"/>
              <a:t>Teenager smoking</a:t>
            </a:r>
          </a:p>
        </p:txBody>
      </p:sp>
      <p:sp>
        <p:nvSpPr>
          <p:cNvPr id="2" name="五边形 1"/>
          <p:cNvSpPr/>
          <p:nvPr/>
        </p:nvSpPr>
        <p:spPr>
          <a:xfrm rot="16200000">
            <a:off x="1249375" y="1499572"/>
            <a:ext cx="2520280" cy="3839217"/>
          </a:xfrm>
          <a:prstGeom prst="homePlate">
            <a:avLst>
              <a:gd name="adj" fmla="val 22025"/>
            </a:avLst>
          </a:prstGeom>
          <a:noFill/>
          <a:ln>
            <a:solidFill>
              <a:srgbClr val="3366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rot="16200000">
            <a:off x="5371715" y="1549944"/>
            <a:ext cx="2509004" cy="3749750"/>
          </a:xfrm>
          <a:prstGeom prst="homePlate">
            <a:avLst>
              <a:gd name="adj" fmla="val 22025"/>
            </a:avLst>
          </a:prstGeom>
          <a:noFill/>
          <a:ln>
            <a:solidFill>
              <a:srgbClr val="7030A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5"/>
          <p:cNvSpPr>
            <a:spLocks noChangeArrowheads="1"/>
          </p:cNvSpPr>
          <p:nvPr/>
        </p:nvSpPr>
        <p:spPr bwMode="auto">
          <a:xfrm>
            <a:off x="732783" y="2597929"/>
            <a:ext cx="3624903" cy="1938992"/>
          </a:xfrm>
          <a:prstGeom prst="rect">
            <a:avLst/>
          </a:prstGeom>
          <a:noFill/>
          <a:ln w="9525">
            <a:noFill/>
            <a:miter lim="800000"/>
            <a:headEnd/>
            <a:tailEnd/>
          </a:ln>
        </p:spPr>
        <p:txBody>
          <a:bodyPr wrap="square">
            <a:spAutoFit/>
          </a:bodyPr>
          <a:lstStyle/>
          <a:p>
            <a:pPr lvl="0" algn="ctr">
              <a:defRPr/>
            </a:pPr>
            <a:r>
              <a:rPr kumimoji="1" lang="en-US" altLang="zh-CN" sz="2400" b="1" i="0" u="none" strike="noStrike" kern="0" cap="none" spc="0" normalizeH="0" baseline="0" noProof="0" dirty="0" smtClean="0">
                <a:ln>
                  <a:noFill/>
                </a:ln>
                <a:solidFill>
                  <a:srgbClr val="336600"/>
                </a:solidFill>
                <a:effectLst/>
                <a:uLnTx/>
                <a:uFillTx/>
                <a:latin typeface="Arial"/>
              </a:rPr>
              <a:t>Effect: </a:t>
            </a:r>
          </a:p>
          <a:p>
            <a:pPr lvl="0">
              <a:defRPr/>
            </a:pPr>
            <a:endParaRPr kumimoji="1" lang="en-US" altLang="zh-CN" sz="2400" b="1" kern="0" dirty="0">
              <a:solidFill>
                <a:srgbClr val="336600"/>
              </a:solidFill>
              <a:latin typeface="Arial"/>
            </a:endParaRPr>
          </a:p>
          <a:p>
            <a:pPr algn="just">
              <a:defRPr/>
            </a:pPr>
            <a:r>
              <a:rPr kumimoji="1" lang="en-US" altLang="zh-CN" sz="2400" kern="0" dirty="0" smtClean="0">
                <a:solidFill>
                  <a:srgbClr val="336600"/>
                </a:solidFill>
                <a:latin typeface="Arial"/>
              </a:rPr>
              <a:t>It is not uncommon to see teenagers smoking today.</a:t>
            </a:r>
            <a:endParaRPr kumimoji="1" lang="zh-CN" altLang="en-US" sz="2400" kern="0" dirty="0">
              <a:solidFill>
                <a:srgbClr val="336600"/>
              </a:solidFill>
              <a:latin typeface="Arial"/>
            </a:endParaRPr>
          </a:p>
        </p:txBody>
      </p:sp>
      <p:sp>
        <p:nvSpPr>
          <p:cNvPr id="28" name="圆角矩形 27"/>
          <p:cNvSpPr/>
          <p:nvPr/>
        </p:nvSpPr>
        <p:spPr>
          <a:xfrm>
            <a:off x="196483" y="4902655"/>
            <a:ext cx="8818930" cy="116955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214282" y="4902655"/>
            <a:ext cx="8786842" cy="1169551"/>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r>
              <a:rPr lang="en-US" altLang="zh-CN" sz="2600" b="1" dirty="0" smtClean="0">
                <a:solidFill>
                  <a:srgbClr val="FF6600"/>
                </a:solidFill>
              </a:rPr>
              <a:t>Concluding </a:t>
            </a:r>
            <a:r>
              <a:rPr lang="en-US" altLang="zh-CN" sz="2600" b="1" dirty="0">
                <a:solidFill>
                  <a:srgbClr val="FF6600"/>
                </a:solidFill>
              </a:rPr>
              <a:t>sentence: </a:t>
            </a:r>
            <a:r>
              <a:rPr lang="en-US" altLang="zh-CN" sz="2600" dirty="0" smtClean="0"/>
              <a:t>the causes of teenager smoking can be attributed to peer pressure and their intention to look like adults.</a:t>
            </a:r>
            <a:endParaRPr lang="en-US" altLang="zh-CN" sz="2600" dirty="0"/>
          </a:p>
        </p:txBody>
      </p:sp>
      <p:sp>
        <p:nvSpPr>
          <p:cNvPr id="19" name="矩形 15"/>
          <p:cNvSpPr>
            <a:spLocks noChangeArrowheads="1"/>
          </p:cNvSpPr>
          <p:nvPr/>
        </p:nvSpPr>
        <p:spPr bwMode="auto">
          <a:xfrm>
            <a:off x="4894219" y="2597929"/>
            <a:ext cx="3463995" cy="1569660"/>
          </a:xfrm>
          <a:prstGeom prst="rect">
            <a:avLst/>
          </a:prstGeom>
          <a:noFill/>
          <a:ln w="9525">
            <a:noFill/>
            <a:miter lim="800000"/>
            <a:headEnd/>
            <a:tailEnd/>
          </a:ln>
        </p:spPr>
        <p:txBody>
          <a:bodyPr wrap="square">
            <a:spAutoFit/>
          </a:bodyPr>
          <a:lstStyle/>
          <a:p>
            <a:pPr lvl="0" algn="ctr">
              <a:defRPr/>
            </a:pPr>
            <a:r>
              <a:rPr kumimoji="1" lang="en-US" altLang="zh-CN" sz="2400" b="1" i="0" u="none" strike="noStrike" kern="0" cap="none" spc="0" normalizeH="0" baseline="0" noProof="0" dirty="0" smtClean="0">
                <a:ln>
                  <a:noFill/>
                </a:ln>
                <a:solidFill>
                  <a:srgbClr val="7030A0"/>
                </a:solidFill>
                <a:effectLst/>
                <a:uLnTx/>
                <a:uFillTx/>
                <a:latin typeface="Arial"/>
              </a:rPr>
              <a:t>Causes: </a:t>
            </a:r>
          </a:p>
          <a:p>
            <a:pPr lvl="0">
              <a:defRPr/>
            </a:pPr>
            <a:endParaRPr kumimoji="1" lang="en-US" altLang="zh-CN" sz="2400" b="1" kern="0" dirty="0">
              <a:solidFill>
                <a:srgbClr val="7030A0"/>
              </a:solidFill>
              <a:latin typeface="Arial"/>
            </a:endParaRPr>
          </a:p>
          <a:p>
            <a:r>
              <a:rPr kumimoji="1" lang="en-US" altLang="zh-CN" sz="2400" kern="0" dirty="0" smtClean="0">
                <a:solidFill>
                  <a:srgbClr val="7030A0"/>
                </a:solidFill>
                <a:latin typeface="Helvetica"/>
              </a:rPr>
              <a:t>· </a:t>
            </a:r>
            <a:r>
              <a:rPr kumimoji="1" lang="en-US" altLang="zh-CN" sz="2400" kern="0" dirty="0" smtClean="0">
                <a:solidFill>
                  <a:srgbClr val="7030A0"/>
                </a:solidFill>
                <a:latin typeface="Arial"/>
              </a:rPr>
              <a:t>Peer pressure</a:t>
            </a:r>
            <a:endParaRPr kumimoji="1" lang="zh-CN" altLang="en-US" sz="2400" kern="0" dirty="0" smtClean="0">
              <a:solidFill>
                <a:srgbClr val="7030A0"/>
              </a:solidFill>
              <a:latin typeface="Arial"/>
            </a:endParaRPr>
          </a:p>
          <a:p>
            <a:r>
              <a:rPr kumimoji="1" lang="en-US" altLang="zh-CN" sz="2400" kern="0" dirty="0" smtClean="0">
                <a:solidFill>
                  <a:srgbClr val="7030A0"/>
                </a:solidFill>
                <a:latin typeface="Helvetica"/>
              </a:rPr>
              <a:t>· </a:t>
            </a:r>
            <a:r>
              <a:rPr kumimoji="1" lang="en-US" altLang="zh-CN" sz="2400" kern="0" dirty="0" smtClean="0">
                <a:solidFill>
                  <a:srgbClr val="7030A0"/>
                </a:solidFill>
                <a:latin typeface="Arial"/>
              </a:rPr>
              <a:t>Imitating adults</a:t>
            </a:r>
            <a:endParaRPr kumimoji="1" lang="zh-CN" altLang="en-US" sz="2400" kern="0" dirty="0">
              <a:solidFill>
                <a:srgbClr val="7030A0"/>
              </a:solidFill>
              <a:latin typeface="Arial"/>
            </a:endParaRPr>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21" name="TextBox 20"/>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pic>
        <p:nvPicPr>
          <p:cNvPr id="14"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548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8" grpId="0"/>
      <p:bldP spid="28" grpId="0" animBg="1"/>
      <p:bldP spid="29" grpId="0"/>
      <p:bldP spid="1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6483" y="905044"/>
            <a:ext cx="8768005" cy="5524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500035" y="1500174"/>
            <a:ext cx="6357982" cy="4188839"/>
          </a:xfrm>
          <a:prstGeom prst="rect">
            <a:avLst/>
          </a:prstGeom>
          <a:noFill/>
        </p:spPr>
        <p:txBody>
          <a:bodyPr wrap="square" rtlCol="0">
            <a:spAutoFit/>
          </a:bodyPr>
          <a:lstStyle/>
          <a:p>
            <a:pPr algn="just">
              <a:lnSpc>
                <a:spcPct val="11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Teenager smoking</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ct val="110000"/>
              </a:lnSpc>
              <a:defRPr/>
            </a:pPr>
            <a:r>
              <a:rPr lang="en-US" altLang="zh-CN" sz="2400" dirty="0" smtClean="0">
                <a:latin typeface="Helvetica" pitchFamily="34" charset="0"/>
                <a:ea typeface="Cambria Math" pitchFamily="18" charset="0"/>
                <a:cs typeface="Arial" pitchFamily="34" charset="0"/>
              </a:rPr>
              <a:t>    It is not uncommon to see teenagers smoking today.</a:t>
            </a:r>
            <a:r>
              <a:rPr lang="en-US" altLang="zh-CN" sz="2400" b="1" dirty="0" smtClean="0">
                <a:solidFill>
                  <a:srgbClr val="FF6600"/>
                </a:solidFill>
                <a:latin typeface="Helvetica" pitchFamily="34" charset="0"/>
                <a:ea typeface="Cambria Math" pitchFamily="18" charset="0"/>
                <a:cs typeface="Arial" pitchFamily="34" charset="0"/>
              </a:rPr>
              <a:t> (Effect) </a:t>
            </a:r>
            <a:r>
              <a:rPr lang="en-US" altLang="zh-CN" sz="2400" dirty="0" smtClean="0">
                <a:latin typeface="Helvetica" pitchFamily="34" charset="0"/>
                <a:ea typeface="Cambria Math" pitchFamily="18" charset="0"/>
                <a:cs typeface="Arial" pitchFamily="34" charset="0"/>
              </a:rPr>
              <a:t>Some of them smoke because of peer pressure.</a:t>
            </a:r>
            <a:r>
              <a:rPr lang="en-US" altLang="zh-CN" sz="2400" b="1" dirty="0" smtClean="0">
                <a:solidFill>
                  <a:srgbClr val="FF6600"/>
                </a:solidFill>
                <a:latin typeface="Helvetica" pitchFamily="34" charset="0"/>
                <a:ea typeface="Cambria Math" pitchFamily="18" charset="0"/>
                <a:cs typeface="Arial" pitchFamily="34" charset="0"/>
              </a:rPr>
              <a:t> (Cause 1)</a:t>
            </a:r>
            <a:r>
              <a:rPr lang="en-US" altLang="zh-CN" sz="2400" dirty="0" smtClean="0">
                <a:latin typeface="Helvetica" pitchFamily="34" charset="0"/>
                <a:ea typeface="Cambria Math" pitchFamily="18" charset="0"/>
                <a:cs typeface="Arial" pitchFamily="34" charset="0"/>
              </a:rPr>
              <a:t> When they see some of their friends smoking, they feel the pressure to try it out in order to “fit in” with the crowd.</a:t>
            </a:r>
            <a:r>
              <a:rPr lang="en-US" altLang="zh-CN" sz="2400" b="1" dirty="0" smtClean="0">
                <a:solidFill>
                  <a:srgbClr val="FF6600"/>
                </a:solidFill>
                <a:latin typeface="Helvetica" pitchFamily="34" charset="0"/>
                <a:ea typeface="Cambria Math" pitchFamily="18" charset="0"/>
                <a:cs typeface="Arial" pitchFamily="34" charset="0"/>
              </a:rPr>
              <a:t> (Detailed explanation)</a:t>
            </a:r>
            <a:r>
              <a:rPr lang="en-US" altLang="zh-CN" sz="2400" dirty="0" smtClean="0">
                <a:latin typeface="Helvetica" pitchFamily="34" charset="0"/>
                <a:ea typeface="Cambria Math" pitchFamily="18" charset="0"/>
                <a:cs typeface="Arial" pitchFamily="34" charset="0"/>
              </a:rPr>
              <a:t> Some other teenagers smoke because they want to imitate adults or appear to be more mature.</a:t>
            </a:r>
            <a:r>
              <a:rPr lang="en-US" altLang="zh-CN" sz="2400" b="1" dirty="0" smtClean="0">
                <a:solidFill>
                  <a:srgbClr val="FF6600"/>
                </a:solidFill>
                <a:latin typeface="Helvetica" pitchFamily="34" charset="0"/>
                <a:ea typeface="Cambria Math" pitchFamily="18" charset="0"/>
                <a:cs typeface="Arial" pitchFamily="34" charset="0"/>
              </a:rPr>
              <a:t> (Cause 2)</a:t>
            </a:r>
            <a:r>
              <a:rPr lang="en-US" altLang="zh-CN" sz="2400" dirty="0" smtClean="0">
                <a:latin typeface="Helvetica" pitchFamily="34" charset="0"/>
                <a:ea typeface="Cambria Math" pitchFamily="18" charset="0"/>
                <a:cs typeface="Arial" pitchFamily="34" charset="0"/>
              </a:rPr>
              <a:t> </a:t>
            </a:r>
            <a:endParaRPr lang="en-US" altLang="zh-CN" sz="2400" dirty="0">
              <a:latin typeface="Helvetica" pitchFamily="34" charset="0"/>
              <a:ea typeface="Cambria Math" pitchFamily="18" charset="0"/>
              <a:cs typeface="Arial" pitchFamily="34" charset="0"/>
            </a:endParaRP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12" name="TextBox 11"/>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图片 8" descr="图片20.png"/>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6215074" y="5606770"/>
            <a:ext cx="934186" cy="463258"/>
          </a:xfrm>
          <a:prstGeom prst="rect">
            <a:avLst/>
          </a:prstGeom>
        </p:spPr>
      </p:pic>
    </p:spTree>
    <p:extLst>
      <p:ext uri="{BB962C8B-B14F-4D97-AF65-F5344CB8AC3E}">
        <p14:creationId xmlns:p14="http://schemas.microsoft.com/office/powerpoint/2010/main" xmlns="" val="3069979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46125" y="2401551"/>
            <a:ext cx="8040717" cy="4242159"/>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3" name="TextBox 8"/>
          <p:cNvSpPr txBox="1">
            <a:spLocks noChangeArrowheads="1"/>
          </p:cNvSpPr>
          <p:nvPr/>
        </p:nvSpPr>
        <p:spPr bwMode="auto">
          <a:xfrm>
            <a:off x="714348" y="1214422"/>
            <a:ext cx="8286808" cy="830997"/>
          </a:xfrm>
          <a:prstGeom prst="rect">
            <a:avLst/>
          </a:prstGeom>
          <a:noFill/>
          <a:ln w="9525">
            <a:noFill/>
            <a:miter lim="800000"/>
            <a:headEnd/>
            <a:tailEnd/>
          </a:ln>
        </p:spPr>
        <p:txBody>
          <a:bodyPr wrap="square">
            <a:spAutoFit/>
          </a:bodyPr>
          <a:lstStyle/>
          <a:p>
            <a:pPr marL="363538" indent="-363538" eaLnBrk="0" hangingPunct="0"/>
            <a:r>
              <a:rPr lang="en-US" altLang="zh-CN" sz="2400" dirty="0" smtClean="0">
                <a:latin typeface="Helvetica"/>
                <a:ea typeface="Cambria Math" pitchFamily="18" charset="0"/>
                <a:cs typeface="Arial" charset="0"/>
              </a:rPr>
              <a:t>1. What are the advantages and disadvantages of each way of teaching and learning?</a:t>
            </a:r>
            <a:endParaRPr lang="en-US" altLang="zh-CN" sz="2400" dirty="0">
              <a:latin typeface="Helvetica"/>
              <a:ea typeface="Cambria Math" pitchFamily="18" charset="0"/>
              <a:cs typeface="Arial" charset="0"/>
            </a:endParaRPr>
          </a:p>
        </p:txBody>
      </p:sp>
      <p:pic>
        <p:nvPicPr>
          <p:cNvPr id="4" name="Picture 9"/>
          <p:cNvPicPr>
            <a:picLocks noChangeAspect="1" noChangeArrowheads="1"/>
          </p:cNvPicPr>
          <p:nvPr/>
        </p:nvPicPr>
        <p:blipFill>
          <a:blip r:embed="rId2" cstate="print"/>
          <a:srcRect/>
          <a:stretch>
            <a:fillRect/>
          </a:stretch>
        </p:blipFill>
        <p:spPr bwMode="auto">
          <a:xfrm>
            <a:off x="0" y="0"/>
            <a:ext cx="3348038" cy="1198563"/>
          </a:xfrm>
          <a:prstGeom prst="rect">
            <a:avLst/>
          </a:prstGeom>
          <a:noFill/>
          <a:ln w="9525">
            <a:noFill/>
            <a:miter lim="800000"/>
            <a:headEnd/>
            <a:tailEnd/>
          </a:ln>
        </p:spPr>
      </p:pic>
      <p:pic>
        <p:nvPicPr>
          <p:cNvPr id="5" name="Picture 7">
            <a:hlinkClick r:id="rId3" action="ppaction://hlinksldjump"/>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0034" y="1928802"/>
            <a:ext cx="1209020" cy="965200"/>
          </a:xfrm>
          <a:prstGeom prst="rect">
            <a:avLst/>
          </a:prstGeom>
          <a:noFill/>
          <a:ln w="9525">
            <a:noFill/>
            <a:miter lim="800000"/>
            <a:headEnd/>
            <a:tailEnd/>
          </a:ln>
        </p:spPr>
      </p:pic>
      <p:sp>
        <p:nvSpPr>
          <p:cNvPr id="6" name="TextBox 5">
            <a:hlinkClick r:id="rId3" action="ppaction://hlinksldjump"/>
          </p:cNvPr>
          <p:cNvSpPr txBox="1"/>
          <p:nvPr/>
        </p:nvSpPr>
        <p:spPr>
          <a:xfrm>
            <a:off x="683568" y="2216609"/>
            <a:ext cx="1085850" cy="461665"/>
          </a:xfrm>
          <a:prstGeom prst="rect">
            <a:avLst/>
          </a:prstGeom>
          <a:noFill/>
        </p:spPr>
        <p:txBody>
          <a:bodyPr wrap="square">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8" name="TextBox 7"/>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9" name="矩形 8"/>
          <p:cNvSpPr/>
          <p:nvPr/>
        </p:nvSpPr>
        <p:spPr>
          <a:xfrm>
            <a:off x="3067911" y="427644"/>
            <a:ext cx="4075857" cy="522451"/>
          </a:xfrm>
          <a:prstGeom prst="rect">
            <a:avLst/>
          </a:prstGeom>
        </p:spPr>
        <p:txBody>
          <a:bodyPr wrap="square">
            <a:spAutoFit/>
          </a:bodyPr>
          <a:lstStyle/>
          <a:p>
            <a:pPr algn="just">
              <a:lnSpc>
                <a:spcPct val="130000"/>
              </a:lnSpc>
              <a:defRPr/>
            </a:pPr>
            <a:r>
              <a:rPr lang="en-US" altLang="zh-CN" sz="2400" b="1" dirty="0" smtClean="0">
                <a:solidFill>
                  <a:srgbClr val="006600"/>
                </a:solidFill>
                <a:latin typeface="Helvetica"/>
                <a:ea typeface="Helvetica Neue"/>
                <a:cs typeface="Helvetica Neue"/>
              </a:rPr>
              <a:t>Short answer questions</a:t>
            </a:r>
            <a:endParaRPr lang="zh-CN" altLang="en-US" sz="2400" b="1" dirty="0" smtClean="0">
              <a:solidFill>
                <a:srgbClr val="006600"/>
              </a:solidFill>
              <a:latin typeface="Helvetica"/>
              <a:ea typeface="Helvetica Neue"/>
              <a:cs typeface="Helvetica Neue"/>
            </a:endParaRPr>
          </a:p>
        </p:txBody>
      </p:sp>
      <p:sp>
        <p:nvSpPr>
          <p:cNvPr id="12" name="TextBox 33"/>
          <p:cNvSpPr txBox="1">
            <a:spLocks noChangeArrowheads="1"/>
          </p:cNvSpPr>
          <p:nvPr/>
        </p:nvSpPr>
        <p:spPr bwMode="auto">
          <a:xfrm>
            <a:off x="857224" y="2608590"/>
            <a:ext cx="7986711" cy="3862596"/>
          </a:xfrm>
          <a:prstGeom prst="rect">
            <a:avLst/>
          </a:prstGeom>
          <a:noFill/>
          <a:ln w="9525">
            <a:noFill/>
            <a:miter lim="800000"/>
            <a:headEnd/>
            <a:tailEnd/>
          </a:ln>
        </p:spPr>
        <p:txBody>
          <a:bodyPr wrap="square">
            <a:spAutoFit/>
          </a:bodyPr>
          <a:lstStyle/>
          <a:p>
            <a:pPr marL="514350" indent="-514350" algn="ctr" eaLnBrk="0" hangingPunct="0"/>
            <a:r>
              <a:rPr lang="en-US" sz="2400" b="1" i="1" dirty="0" smtClean="0"/>
              <a:t>Studying online in the dorm </a:t>
            </a:r>
          </a:p>
          <a:p>
            <a:pPr marL="514350" indent="-514350" algn="ctr" eaLnBrk="0" hangingPunct="0"/>
            <a:endParaRPr lang="en-US" sz="1100" b="1" i="1" dirty="0" smtClean="0"/>
          </a:p>
          <a:p>
            <a:pPr marL="514350" indent="-514350" eaLnBrk="0" hangingPunct="0"/>
            <a:r>
              <a:rPr lang="en-US" altLang="zh-CN" sz="2400" b="1" dirty="0" smtClean="0">
                <a:solidFill>
                  <a:srgbClr val="FF0000"/>
                </a:solidFill>
                <a:latin typeface="Helvetica"/>
                <a:ea typeface="Cambria Math" pitchFamily="18" charset="0"/>
                <a:cs typeface="Arial" charset="0"/>
              </a:rPr>
              <a:t>Advantages: </a:t>
            </a:r>
          </a:p>
          <a:p>
            <a:pPr algn="just"/>
            <a:r>
              <a:rPr lang="en-US" altLang="zh-CN" sz="2300" dirty="0" smtClean="0">
                <a:latin typeface="Helvetica"/>
                <a:ea typeface="Cambria Math" pitchFamily="18" charset="0"/>
                <a:cs typeface="Arial" charset="0"/>
              </a:rPr>
              <a:t>·  being able to choose when and  what you want to learn;</a:t>
            </a:r>
          </a:p>
          <a:p>
            <a:pPr marL="444500" indent="-444500" algn="just"/>
            <a:r>
              <a:rPr lang="en-US" altLang="zh-CN" sz="2300" dirty="0" smtClean="0">
                <a:latin typeface="Helvetica"/>
                <a:ea typeface="Cambria Math" pitchFamily="18" charset="0"/>
                <a:cs typeface="Arial" charset="0"/>
              </a:rPr>
              <a:t>·  </a:t>
            </a:r>
            <a:r>
              <a:rPr lang="en-US" altLang="zh-CN" sz="2300" spc="-30" dirty="0" smtClean="0">
                <a:latin typeface="Helvetica"/>
                <a:ea typeface="Cambria Math" pitchFamily="18" charset="0"/>
                <a:cs typeface="Arial" charset="0"/>
              </a:rPr>
              <a:t>easy access to the wide range of online information</a:t>
            </a:r>
          </a:p>
          <a:p>
            <a:pPr algn="just"/>
            <a:r>
              <a:rPr lang="en-US" altLang="zh-CN" sz="2400" b="1" dirty="0" smtClean="0">
                <a:solidFill>
                  <a:srgbClr val="FF0000"/>
                </a:solidFill>
                <a:latin typeface="Helvetica"/>
                <a:ea typeface="Cambria Math" pitchFamily="18" charset="0"/>
                <a:cs typeface="Arial" charset="0"/>
              </a:rPr>
              <a:t>Disadvantages:</a:t>
            </a:r>
          </a:p>
          <a:p>
            <a:pPr marL="271463" indent="-271463" algn="just"/>
            <a:r>
              <a:rPr lang="en-US" altLang="zh-CN" sz="2300" dirty="0" smtClean="0">
                <a:latin typeface="Helvetica"/>
                <a:ea typeface="Cambria Math" pitchFamily="18" charset="0"/>
                <a:cs typeface="Arial" charset="0"/>
              </a:rPr>
              <a:t>· making it easier for students to copy answers from the Internet;</a:t>
            </a:r>
            <a:endParaRPr lang="zh-CN" altLang="en-US" sz="2300" dirty="0" smtClean="0">
              <a:latin typeface="Helvetica"/>
              <a:ea typeface="Cambria Math" pitchFamily="18" charset="0"/>
              <a:cs typeface="Arial" charset="0"/>
            </a:endParaRPr>
          </a:p>
          <a:p>
            <a:pPr marL="176213" indent="-176213" algn="just"/>
            <a:r>
              <a:rPr lang="en-US" altLang="zh-CN" sz="2300" dirty="0" smtClean="0">
                <a:latin typeface="Helvetica"/>
                <a:ea typeface="Cambria Math" pitchFamily="18" charset="0"/>
                <a:cs typeface="Arial" charset="0"/>
              </a:rPr>
              <a:t>· lack of face-to-face communication between the teacher and student;</a:t>
            </a:r>
          </a:p>
          <a:p>
            <a:pPr marL="446088" indent="-446088" algn="just"/>
            <a:r>
              <a:rPr lang="en-US" altLang="zh-CN" sz="2300" dirty="0" smtClean="0">
                <a:latin typeface="Helvetica"/>
                <a:ea typeface="Cambria Math" pitchFamily="18" charset="0"/>
                <a:cs typeface="Arial" charset="0"/>
              </a:rPr>
              <a:t>·  the possibility for students to develop Internet addiction.</a:t>
            </a:r>
            <a:endParaRPr lang="zh-CN" altLang="en-US" sz="2300" dirty="0" smtClean="0">
              <a:latin typeface="Helvetica"/>
              <a:ea typeface="Cambria Math" pitchFamily="18" charset="0"/>
              <a:cs typeface="Arial" charset="0"/>
            </a:endParaRPr>
          </a:p>
        </p:txBody>
      </p:sp>
      <p:pic>
        <p:nvPicPr>
          <p:cNvPr id="10"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6483" y="1027400"/>
            <a:ext cx="8768005" cy="511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642910" y="1749675"/>
            <a:ext cx="6264695" cy="3782574"/>
          </a:xfrm>
          <a:prstGeom prst="rect">
            <a:avLst/>
          </a:prstGeom>
          <a:noFill/>
        </p:spPr>
        <p:txBody>
          <a:bodyPr wrap="square" rtlCol="0">
            <a:spAutoFit/>
          </a:bodyPr>
          <a:lstStyle/>
          <a:p>
            <a:pPr algn="just">
              <a:lnSpc>
                <a:spcPct val="11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Teenager smoking</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ct val="110000"/>
              </a:lnSpc>
              <a:defRPr/>
            </a:pPr>
            <a:r>
              <a:rPr lang="en-US" altLang="zh-CN" sz="2400" dirty="0" smtClean="0">
                <a:latin typeface="Helvetica" pitchFamily="34" charset="0"/>
                <a:ea typeface="Cambria Math" pitchFamily="18" charset="0"/>
                <a:cs typeface="Arial" pitchFamily="34" charset="0"/>
              </a:rPr>
              <a:t>Teenagers like to imitate their favorite stars and adults around them. So, parents who smoke may set a bad example for their children.</a:t>
            </a:r>
            <a:r>
              <a:rPr lang="en-US" altLang="zh-CN" sz="2400" b="1" dirty="0" smtClean="0">
                <a:solidFill>
                  <a:srgbClr val="FF6600"/>
                </a:solidFill>
                <a:latin typeface="Helvetica" pitchFamily="34" charset="0"/>
                <a:ea typeface="Cambria Math" pitchFamily="18" charset="0"/>
                <a:cs typeface="Arial" pitchFamily="34" charset="0"/>
              </a:rPr>
              <a:t> (Detailed explanation)</a:t>
            </a:r>
            <a:r>
              <a:rPr lang="en-US" altLang="zh-CN" sz="2400" dirty="0" smtClean="0">
                <a:latin typeface="Helvetica" pitchFamily="34" charset="0"/>
                <a:ea typeface="Cambria Math" pitchFamily="18" charset="0"/>
                <a:cs typeface="Arial" pitchFamily="34" charset="0"/>
              </a:rPr>
              <a:t> In conclusion, the causes of teenager smoking can be attributed to peer pressure and their intention to look like adults. </a:t>
            </a:r>
            <a:r>
              <a:rPr lang="en-US" altLang="zh-CN" sz="2400" b="1" dirty="0" smtClean="0">
                <a:solidFill>
                  <a:srgbClr val="FF6600"/>
                </a:solidFill>
                <a:latin typeface="Helvetica" pitchFamily="34" charset="0"/>
                <a:ea typeface="Cambria Math" pitchFamily="18" charset="0"/>
                <a:cs typeface="Arial" pitchFamily="34" charset="0"/>
              </a:rPr>
              <a:t>(</a:t>
            </a:r>
            <a:r>
              <a:rPr lang="en-US" altLang="zh-CN" sz="2400" b="1" dirty="0">
                <a:solidFill>
                  <a:srgbClr val="FF6600"/>
                </a:solidFill>
                <a:latin typeface="Helvetica" pitchFamily="34" charset="0"/>
                <a:ea typeface="Cambria Math" pitchFamily="18" charset="0"/>
                <a:cs typeface="Arial" pitchFamily="34" charset="0"/>
              </a:rPr>
              <a:t>Concluding </a:t>
            </a:r>
            <a:r>
              <a:rPr lang="en-US" altLang="zh-CN" sz="2400" b="1" dirty="0" smtClean="0">
                <a:solidFill>
                  <a:srgbClr val="FF6600"/>
                </a:solidFill>
                <a:latin typeface="Helvetica" pitchFamily="34" charset="0"/>
                <a:ea typeface="Cambria Math" pitchFamily="18" charset="0"/>
                <a:cs typeface="Arial" pitchFamily="34" charset="0"/>
              </a:rPr>
              <a:t>sentence</a:t>
            </a:r>
            <a:r>
              <a:rPr lang="en-US" altLang="zh-CN" sz="2400" b="1" dirty="0">
                <a:solidFill>
                  <a:srgbClr val="FF6600"/>
                </a:solidFill>
                <a:latin typeface="Helvetica" pitchFamily="34" charset="0"/>
                <a:ea typeface="Cambria Math" pitchFamily="18" charset="0"/>
                <a:cs typeface="Arial" pitchFamily="34" charset="0"/>
              </a:rPr>
              <a:t>)</a:t>
            </a: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12" name="TextBox 11"/>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401948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714480" y="1556792"/>
            <a:ext cx="5518506" cy="328730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947164" y="1928802"/>
            <a:ext cx="4982290" cy="2031325"/>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50000"/>
              </a:lnSpc>
            </a:pPr>
            <a:r>
              <a:rPr lang="en-US" altLang="zh-CN" sz="2800" b="1" dirty="0" smtClean="0">
                <a:solidFill>
                  <a:srgbClr val="FF6600"/>
                </a:solidFill>
              </a:rPr>
              <a:t>More topics:</a:t>
            </a:r>
            <a:endParaRPr lang="en-US" altLang="zh-CN" sz="2800" dirty="0" smtClean="0"/>
          </a:p>
          <a:p>
            <a:pPr>
              <a:lnSpc>
                <a:spcPct val="150000"/>
              </a:lnSpc>
            </a:pPr>
            <a:r>
              <a:rPr lang="en-US" altLang="zh-CN" sz="2800" dirty="0"/>
              <a:t>• </a:t>
            </a:r>
            <a:r>
              <a:rPr lang="en-US" altLang="zh-CN" sz="2800" dirty="0" smtClean="0"/>
              <a:t>Popularity of e-books</a:t>
            </a:r>
            <a:endParaRPr lang="en-US" altLang="zh-CN" sz="2800" dirty="0"/>
          </a:p>
          <a:p>
            <a:pPr>
              <a:lnSpc>
                <a:spcPct val="150000"/>
              </a:lnSpc>
            </a:pPr>
            <a:r>
              <a:rPr lang="en-US" altLang="zh-CN" sz="2800" dirty="0"/>
              <a:t>• </a:t>
            </a:r>
            <a:r>
              <a:rPr lang="en-US" altLang="zh-CN" sz="2800" dirty="0" smtClean="0"/>
              <a:t>Peer pressure in college</a:t>
            </a:r>
            <a:endParaRPr lang="en-US" altLang="zh-CN" sz="2800" dirty="0"/>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Box 11"/>
          <p:cNvSpPr txBox="1"/>
          <p:nvPr/>
        </p:nvSpPr>
        <p:spPr>
          <a:xfrm>
            <a:off x="3749354" y="752757"/>
            <a:ext cx="3465852"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Paragraph writing</a:t>
            </a:r>
            <a:endParaRPr lang="zh-CN" altLang="en-US" sz="2400" dirty="0">
              <a:solidFill>
                <a:srgbClr val="FF6600"/>
              </a:solidFill>
            </a:endParaRPr>
          </a:p>
        </p:txBody>
      </p:sp>
      <p:sp>
        <p:nvSpPr>
          <p:cNvPr id="16" name="TextBox 15"/>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a:t>
            </a: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devices</a:t>
            </a:r>
            <a:endParaRPr lang="en-US" altLang="zh-CN" sz="2000" b="1" dirty="0">
              <a:solidFill>
                <a:schemeClr val="bg1"/>
              </a:solidFill>
              <a:effectLst>
                <a:outerShdw blurRad="38100" dist="38100" dir="2700000" algn="tl">
                  <a:srgbClr val="000000">
                    <a:alpha val="43137"/>
                  </a:srgbClr>
                </a:outerShdw>
              </a:effectLst>
              <a:latin typeface="Comic Sans MS" pitchFamily="66" charset="0"/>
            </a:endParaRPr>
          </a:p>
        </p:txBody>
      </p:sp>
      <p:pic>
        <p:nvPicPr>
          <p:cNvPr id="9"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1306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196483" y="599998"/>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Oral reproduction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9" name="TextBox 18"/>
          <p:cNvSpPr txBox="1"/>
          <p:nvPr/>
        </p:nvSpPr>
        <p:spPr>
          <a:xfrm>
            <a:off x="3963668" y="620688"/>
            <a:ext cx="3537290"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Essay writing</a:t>
            </a:r>
            <a:endParaRPr lang="zh-CN" altLang="en-US" sz="2400" dirty="0">
              <a:solidFill>
                <a:srgbClr val="FF6600"/>
              </a:solidFill>
              <a:latin typeface="Helvetica" pitchFamily="34" charset="0"/>
              <a:ea typeface="楷体_GB2312" pitchFamily="49" charset="-122"/>
            </a:endParaRPr>
          </a:p>
        </p:txBody>
      </p:sp>
      <p:sp>
        <p:nvSpPr>
          <p:cNvPr id="9" name="Rectangle 1"/>
          <p:cNvSpPr>
            <a:spLocks noChangeArrowheads="1"/>
          </p:cNvSpPr>
          <p:nvPr/>
        </p:nvSpPr>
        <p:spPr bwMode="auto">
          <a:xfrm>
            <a:off x="285720" y="1627519"/>
            <a:ext cx="7929618" cy="58477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indent="501650" algn="just" eaLnBrk="0" hangingPunct="0">
              <a:defRPr/>
            </a:pPr>
            <a:r>
              <a:rPr kumimoji="1" lang="en-US" altLang="zh-CN" sz="3200" b="1" i="1" dirty="0" smtClean="0">
                <a:solidFill>
                  <a:srgbClr val="C00000"/>
                </a:solidFill>
                <a:latin typeface="华文彩云" pitchFamily="2" charset="-122"/>
                <a:ea typeface="华文彩云" pitchFamily="2" charset="-122"/>
              </a:rPr>
              <a:t>W</a:t>
            </a:r>
            <a:r>
              <a:rPr kumimoji="1" lang="en-US" altLang="zh-CN" sz="2800" b="1" i="1" dirty="0" smtClean="0"/>
              <a:t>rite an essay based on </a:t>
            </a:r>
            <a:r>
              <a:rPr kumimoji="1" lang="en-US" altLang="zh-CN" sz="2800" b="1" i="1" dirty="0"/>
              <a:t>the following </a:t>
            </a:r>
            <a:r>
              <a:rPr kumimoji="1" lang="en-US" altLang="zh-CN" sz="2800" b="1" i="1" dirty="0" smtClean="0"/>
              <a:t>picture.</a:t>
            </a:r>
            <a:r>
              <a:rPr lang="en-US" altLang="zh-CN" sz="2800" b="1" i="1" dirty="0" smtClean="0">
                <a:solidFill>
                  <a:srgbClr val="0070C0"/>
                </a:solidFill>
                <a:ea typeface="宋体" pitchFamily="2" charset="-122"/>
              </a:rPr>
              <a:t> </a:t>
            </a:r>
            <a:endParaRPr lang="en-US" altLang="zh-CN" sz="2800" b="1" i="1" dirty="0">
              <a:solidFill>
                <a:srgbClr val="0070C0"/>
              </a:solidFill>
              <a:ea typeface="宋体" pitchFamily="2" charset="-122"/>
            </a:endParaRPr>
          </a:p>
        </p:txBody>
      </p:sp>
      <p:pic>
        <p:nvPicPr>
          <p:cNvPr id="1026" name="Picture 2" descr="picture description"/>
          <p:cNvPicPr>
            <a:picLocks noChangeAspect="1" noChangeArrowheads="1"/>
          </p:cNvPicPr>
          <p:nvPr/>
        </p:nvPicPr>
        <p:blipFill>
          <a:blip r:embed="rId4">
            <a:clrChange>
              <a:clrFrom>
                <a:srgbClr val="FFFFFF"/>
              </a:clrFrom>
              <a:clrTo>
                <a:srgbClr val="FFFFFF">
                  <a:alpha val="0"/>
                </a:srgbClr>
              </a:clrTo>
            </a:clrChange>
          </a:blip>
          <a:srcRect t="6683"/>
          <a:stretch>
            <a:fillRect/>
          </a:stretch>
        </p:blipFill>
        <p:spPr bwMode="auto">
          <a:xfrm>
            <a:off x="1643042" y="2822263"/>
            <a:ext cx="5222384" cy="3535695"/>
          </a:xfrm>
          <a:prstGeom prst="rect">
            <a:avLst/>
          </a:prstGeom>
          <a:noFill/>
          <a:ln w="9525">
            <a:noFill/>
            <a:miter lim="800000"/>
            <a:headEnd/>
            <a:tailEnd/>
          </a:ln>
        </p:spPr>
      </p:pic>
      <p:pic>
        <p:nvPicPr>
          <p:cNvPr id="8"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617348" y="2071679"/>
            <a:ext cx="7812304" cy="350046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535350" y="1324261"/>
            <a:ext cx="696560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lang="zh-CN" altLang="en-US" sz="2600" b="1" i="1" kern="0" dirty="0" smtClean="0">
              <a:solidFill>
                <a:schemeClr val="accent6">
                  <a:lumMod val="50000"/>
                </a:schemeClr>
              </a:solidFill>
              <a:latin typeface="Helvetica"/>
            </a:endParaRPr>
          </a:p>
        </p:txBody>
      </p:sp>
      <p:pic>
        <p:nvPicPr>
          <p:cNvPr id="13" name="Picture 2" descr="E:\新视野\400_F_63459409_WrqNQgC3su8SnXaNEvGVxZu46Q44OFck.jpg"/>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l="15968" r="21032" b="2701"/>
          <a:stretch/>
        </p:blipFill>
        <p:spPr bwMode="auto">
          <a:xfrm>
            <a:off x="7371778" y="4429697"/>
            <a:ext cx="1115615" cy="1722986"/>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矩形 21"/>
          <p:cNvSpPr/>
          <p:nvPr/>
        </p:nvSpPr>
        <p:spPr>
          <a:xfrm>
            <a:off x="892540" y="2564560"/>
            <a:ext cx="7322798" cy="2308324"/>
          </a:xfrm>
          <a:prstGeom prst="rect">
            <a:avLst/>
          </a:prstGeom>
        </p:spPr>
        <p:txBody>
          <a:bodyPr wrap="square">
            <a:spAutoFit/>
          </a:bodyPr>
          <a:lstStyle/>
          <a:p>
            <a:pPr marL="120650" indent="-120650" algn="just">
              <a:lnSpc>
                <a:spcPct val="150000"/>
              </a:lnSpc>
              <a:defRPr/>
            </a:pPr>
            <a:r>
              <a:rPr lang="en-US" altLang="zh-CN" sz="2400" b="1" dirty="0" smtClean="0">
                <a:solidFill>
                  <a:srgbClr val="FF6600"/>
                </a:solidFill>
                <a:latin typeface="Helvetica"/>
              </a:rPr>
              <a:t>Part I. Beginning: description of the picture</a:t>
            </a:r>
            <a:endParaRPr lang="zh-CN" altLang="en-US" sz="2400" b="1" dirty="0" smtClean="0">
              <a:solidFill>
                <a:srgbClr val="FF6600"/>
              </a:solidFill>
              <a:latin typeface="Helvetica"/>
            </a:endParaRPr>
          </a:p>
          <a:p>
            <a:pPr>
              <a:lnSpc>
                <a:spcPct val="150000"/>
              </a:lnSpc>
            </a:pPr>
            <a:r>
              <a:rPr lang="en-US" altLang="zh-CN" sz="2400" dirty="0" smtClean="0">
                <a:latin typeface="Helvetica"/>
              </a:rPr>
              <a:t>1. Brief description of the picture; </a:t>
            </a:r>
            <a:endParaRPr lang="zh-CN" altLang="en-US" sz="2400" dirty="0" smtClean="0">
              <a:latin typeface="Helvetica"/>
            </a:endParaRPr>
          </a:p>
          <a:p>
            <a:pPr marL="363538" indent="-363538">
              <a:lnSpc>
                <a:spcPct val="150000"/>
              </a:lnSpc>
            </a:pPr>
            <a:r>
              <a:rPr lang="en-US" altLang="zh-CN" sz="2400" dirty="0" smtClean="0">
                <a:latin typeface="Helvetica"/>
              </a:rPr>
              <a:t>2. Point out the effect: students depend too much on tech support. </a:t>
            </a:r>
            <a:endParaRPr lang="zh-CN" altLang="en-US" sz="2400" dirty="0">
              <a:latin typeface="Helvetica"/>
            </a:endParaRP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196483" y="599998"/>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Oral reproduction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2" name="TextBox 11"/>
          <p:cNvSpPr txBox="1"/>
          <p:nvPr/>
        </p:nvSpPr>
        <p:spPr>
          <a:xfrm>
            <a:off x="3963668" y="620688"/>
            <a:ext cx="3537290"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Essay writing</a:t>
            </a:r>
            <a:endParaRPr lang="zh-CN" altLang="en-US" sz="2400" dirty="0">
              <a:solidFill>
                <a:srgbClr val="FF6600"/>
              </a:solidFill>
              <a:latin typeface="Helvetica" pitchFamily="34" charset="0"/>
              <a:ea typeface="楷体_GB2312" pitchFamily="49" charset="-122"/>
            </a:endParaRPr>
          </a:p>
        </p:txBody>
      </p:sp>
      <p:pic>
        <p:nvPicPr>
          <p:cNvPr id="11"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535350" y="1293483"/>
            <a:ext cx="5608275"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can follow the outline given below.</a:t>
            </a:r>
            <a:endParaRPr lang="zh-CN" altLang="en-US" sz="2600" b="1" i="1" kern="0" dirty="0" smtClean="0">
              <a:solidFill>
                <a:schemeClr val="accent6">
                  <a:lumMod val="50000"/>
                </a:schemeClr>
              </a:solidFill>
            </a:endParaRPr>
          </a:p>
        </p:txBody>
      </p:sp>
      <p:pic>
        <p:nvPicPr>
          <p:cNvPr id="13" name="Picture 2" descr="E:\新视野\400_F_63459409_WrqNQgC3su8SnXaNEvGVxZu46Q44OFck.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15968" r="21032" b="2701"/>
          <a:stretch/>
        </p:blipFill>
        <p:spPr bwMode="auto">
          <a:xfrm>
            <a:off x="8028384" y="5135014"/>
            <a:ext cx="1115615" cy="1722986"/>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矩形 21"/>
          <p:cNvSpPr/>
          <p:nvPr/>
        </p:nvSpPr>
        <p:spPr>
          <a:xfrm>
            <a:off x="535350" y="2357430"/>
            <a:ext cx="8037178" cy="2862322"/>
          </a:xfrm>
          <a:prstGeom prst="rect">
            <a:avLst/>
          </a:prstGeom>
        </p:spPr>
        <p:txBody>
          <a:bodyPr wrap="square">
            <a:spAutoFit/>
          </a:bodyPr>
          <a:lstStyle/>
          <a:p>
            <a:pPr marL="120650" indent="-120650" algn="just">
              <a:lnSpc>
                <a:spcPct val="150000"/>
              </a:lnSpc>
              <a:defRPr/>
            </a:pPr>
            <a:r>
              <a:rPr lang="en-US" altLang="zh-CN" sz="2400" b="1" dirty="0" smtClean="0">
                <a:solidFill>
                  <a:srgbClr val="FF6600"/>
                </a:solidFill>
                <a:latin typeface="Helvetica"/>
              </a:rPr>
              <a:t>Part II. Body: causes of the problem</a:t>
            </a:r>
          </a:p>
          <a:p>
            <a:pPr algn="just" eaLnBrk="0" hangingPunct="0">
              <a:lnSpc>
                <a:spcPct val="150000"/>
              </a:lnSpc>
              <a:defRPr/>
            </a:pPr>
            <a:r>
              <a:rPr lang="en-US" altLang="zh-CN" sz="2400" dirty="0" smtClean="0">
                <a:latin typeface="Helvetica"/>
              </a:rPr>
              <a:t>1. The rapid development of IT or smart technology;</a:t>
            </a:r>
            <a:endParaRPr lang="zh-CN" altLang="en-US" sz="2400" dirty="0" smtClean="0">
              <a:latin typeface="Helvetica"/>
            </a:endParaRPr>
          </a:p>
          <a:p>
            <a:pPr marL="541338" indent="-541338" algn="just" eaLnBrk="0" hangingPunct="0">
              <a:lnSpc>
                <a:spcPct val="150000"/>
              </a:lnSpc>
              <a:defRPr/>
            </a:pPr>
            <a:r>
              <a:rPr lang="en-US" altLang="zh-CN" sz="2400" dirty="0" smtClean="0">
                <a:latin typeface="Helvetica"/>
              </a:rPr>
              <a:t>2. The widespread application of online/distance learning;</a:t>
            </a:r>
            <a:endParaRPr lang="zh-CN" altLang="en-US" sz="2400" dirty="0" smtClean="0">
              <a:latin typeface="Helvetica"/>
            </a:endParaRPr>
          </a:p>
          <a:p>
            <a:pPr marL="357188" indent="-357188" algn="just" eaLnBrk="0" hangingPunct="0">
              <a:lnSpc>
                <a:spcPct val="150000"/>
              </a:lnSpc>
              <a:defRPr/>
            </a:pPr>
            <a:r>
              <a:rPr lang="en-US" altLang="zh-CN" sz="2400" dirty="0" smtClean="0">
                <a:latin typeface="Helvetica"/>
              </a:rPr>
              <a:t>3. The convenience advanced technology provides make students lazy. </a:t>
            </a: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196483" y="599998"/>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Oral reproduction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2" name="TextBox 11"/>
          <p:cNvSpPr txBox="1"/>
          <p:nvPr/>
        </p:nvSpPr>
        <p:spPr>
          <a:xfrm>
            <a:off x="3963668" y="620688"/>
            <a:ext cx="3537290"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Essay writing</a:t>
            </a:r>
            <a:endParaRPr lang="zh-CN" altLang="en-US" sz="2400" dirty="0">
              <a:solidFill>
                <a:srgbClr val="FF6600"/>
              </a:solidFill>
              <a:latin typeface="Helvetica" pitchFamily="34" charset="0"/>
              <a:ea typeface="楷体_GB2312" pitchFamily="49" charset="-122"/>
            </a:endParaRPr>
          </a:p>
        </p:txBody>
      </p:sp>
      <p:pic>
        <p:nvPicPr>
          <p:cNvPr id="11"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blinds(horizontal)">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1"/>
          <p:cNvSpPr>
            <a:spLocks noChangeArrowheads="1"/>
          </p:cNvSpPr>
          <p:nvPr/>
        </p:nvSpPr>
        <p:spPr bwMode="auto">
          <a:xfrm>
            <a:off x="535350" y="1293483"/>
            <a:ext cx="5608275"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can follow the outline given below.</a:t>
            </a:r>
            <a:endParaRPr lang="zh-CN" altLang="en-US" sz="2600" b="1" i="1" kern="0" dirty="0" smtClean="0">
              <a:solidFill>
                <a:schemeClr val="accent6">
                  <a:lumMod val="50000"/>
                </a:schemeClr>
              </a:solidFill>
            </a:endParaRPr>
          </a:p>
        </p:txBody>
      </p:sp>
      <p:pic>
        <p:nvPicPr>
          <p:cNvPr id="4" name="Picture 2" descr="E:\新视野\400_F_63459409_WrqNQgC3su8SnXaNEvGVxZu46Q44OFck.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15968" r="21032" b="2701"/>
          <a:stretch/>
        </p:blipFill>
        <p:spPr bwMode="auto">
          <a:xfrm>
            <a:off x="8028384" y="5135014"/>
            <a:ext cx="1115615" cy="172298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矩形 4"/>
          <p:cNvSpPr/>
          <p:nvPr/>
        </p:nvSpPr>
        <p:spPr>
          <a:xfrm>
            <a:off x="535350" y="2370134"/>
            <a:ext cx="8037178" cy="3416320"/>
          </a:xfrm>
          <a:prstGeom prst="rect">
            <a:avLst/>
          </a:prstGeom>
        </p:spPr>
        <p:txBody>
          <a:bodyPr wrap="square">
            <a:spAutoFit/>
          </a:bodyPr>
          <a:lstStyle/>
          <a:p>
            <a:pPr algn="just">
              <a:lnSpc>
                <a:spcPct val="150000"/>
              </a:lnSpc>
              <a:defRPr/>
            </a:pPr>
            <a:r>
              <a:rPr lang="en-US" altLang="zh-CN" sz="2400" b="1" dirty="0" smtClean="0">
                <a:solidFill>
                  <a:srgbClr val="FF6600"/>
                </a:solidFill>
                <a:latin typeface="Helvetica"/>
              </a:rPr>
              <a:t>Part III. Conclusion: possible measures to the problem</a:t>
            </a:r>
          </a:p>
          <a:p>
            <a:pPr marL="363538" indent="-363538" algn="just" eaLnBrk="0" hangingPunct="0">
              <a:lnSpc>
                <a:spcPct val="150000"/>
              </a:lnSpc>
              <a:defRPr/>
            </a:pPr>
            <a:r>
              <a:rPr lang="en-US" altLang="zh-CN" sz="2400" dirty="0" smtClean="0">
                <a:latin typeface="Helvetica"/>
              </a:rPr>
              <a:t>1. Keep a balance between depending on tech support and our own;</a:t>
            </a:r>
            <a:endParaRPr lang="zh-CN" altLang="en-US" sz="2400" dirty="0" smtClean="0">
              <a:latin typeface="Helvetica"/>
            </a:endParaRPr>
          </a:p>
          <a:p>
            <a:pPr marL="363538" indent="-363538" algn="just" eaLnBrk="0" hangingPunct="0">
              <a:lnSpc>
                <a:spcPct val="150000"/>
              </a:lnSpc>
              <a:defRPr/>
            </a:pPr>
            <a:r>
              <a:rPr lang="en-US" altLang="zh-CN" sz="2400" dirty="0" smtClean="0">
                <a:latin typeface="Helvetica"/>
              </a:rPr>
              <a:t>2. Try to be the master of technology instead of the slave of it.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196483" y="599998"/>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Oral reproduction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9" name="TextBox 8"/>
          <p:cNvSpPr txBox="1"/>
          <p:nvPr/>
        </p:nvSpPr>
        <p:spPr>
          <a:xfrm>
            <a:off x="3963668" y="620688"/>
            <a:ext cx="3537290"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Essay writing</a:t>
            </a:r>
            <a:endParaRPr lang="zh-CN" altLang="en-US" sz="2400" dirty="0">
              <a:solidFill>
                <a:srgbClr val="FF6600"/>
              </a:solidFill>
              <a:latin typeface="Helvetica" pitchFamily="34" charset="0"/>
              <a:ea typeface="楷体_GB2312" pitchFamily="49" charset="-122"/>
            </a:endParaRPr>
          </a:p>
        </p:txBody>
      </p:sp>
      <p:pic>
        <p:nvPicPr>
          <p:cNvPr id="10"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blinds(horizontal)">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357158" y="1848890"/>
            <a:ext cx="8251492" cy="4714908"/>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535350" y="1196752"/>
            <a:ext cx="7037046"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may adopt the following expressions.</a:t>
            </a:r>
            <a:endParaRPr lang="zh-CN" altLang="en-US" sz="2600" b="1" i="1" kern="0" dirty="0" smtClean="0">
              <a:solidFill>
                <a:schemeClr val="accent6">
                  <a:lumMod val="50000"/>
                </a:schemeClr>
              </a:solidFill>
            </a:endParaRPr>
          </a:p>
        </p:txBody>
      </p:sp>
      <p:pic>
        <p:nvPicPr>
          <p:cNvPr id="13" name="Picture 2" descr="E:\新视野\400_F_63459409_WrqNQgC3su8SnXaNEvGVxZu46Q44OFck.jpg"/>
          <p:cNvPicPr>
            <a:picLocks noChangeAspect="1" noChangeArrowheads="1"/>
          </p:cNvPicPr>
          <p:nvPr/>
        </p:nvPicPr>
        <p:blipFill rotWithShape="1">
          <a:blip r:embed="rId3" cstate="print">
            <a:clrChange>
              <a:clrFrom>
                <a:srgbClr val="DCDCDC"/>
              </a:clrFrom>
              <a:clrTo>
                <a:srgbClr val="DCDCDC">
                  <a:alpha val="0"/>
                </a:srgbClr>
              </a:clrTo>
            </a:clrChange>
            <a:extLst>
              <a:ext uri="{28A0092B-C50C-407E-A947-70E740481C1C}">
                <a14:useLocalDpi xmlns:a14="http://schemas.microsoft.com/office/drawing/2010/main" xmlns="" val="0"/>
              </a:ext>
            </a:extLst>
          </a:blip>
          <a:srcRect l="15968" r="21032" b="2701"/>
          <a:stretch/>
        </p:blipFill>
        <p:spPr bwMode="auto">
          <a:xfrm>
            <a:off x="7671227" y="4992162"/>
            <a:ext cx="1115615" cy="1722986"/>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矩形 21"/>
          <p:cNvSpPr/>
          <p:nvPr/>
        </p:nvSpPr>
        <p:spPr>
          <a:xfrm>
            <a:off x="714348" y="1950490"/>
            <a:ext cx="7715304" cy="4524315"/>
          </a:xfrm>
          <a:prstGeom prst="rect">
            <a:avLst/>
          </a:prstGeom>
        </p:spPr>
        <p:txBody>
          <a:bodyPr wrap="square">
            <a:spAutoFit/>
          </a:bodyPr>
          <a:lstStyle/>
          <a:p>
            <a:pPr marL="263525" indent="-263525">
              <a:buFont typeface="Arial" pitchFamily="34" charset="0"/>
              <a:buChar char="•"/>
            </a:pPr>
            <a:r>
              <a:rPr lang="en-US" altLang="zh-CN" sz="2400" dirty="0" smtClean="0">
                <a:latin typeface="Helvetica"/>
              </a:rPr>
              <a:t>As it is depicted in the picture, …;</a:t>
            </a:r>
            <a:endParaRPr lang="zh-CN" altLang="en-US" sz="2400" dirty="0" smtClean="0">
              <a:latin typeface="Helvetica"/>
            </a:endParaRPr>
          </a:p>
          <a:p>
            <a:pPr marL="263525" indent="-263525">
              <a:buFont typeface="Arial" pitchFamily="34" charset="0"/>
              <a:buChar char="•"/>
            </a:pPr>
            <a:r>
              <a:rPr lang="en-US" altLang="zh-CN" sz="2400" dirty="0" smtClean="0">
                <a:latin typeface="Helvetica"/>
              </a:rPr>
              <a:t>a fleet of laptops, </a:t>
            </a:r>
            <a:r>
              <a:rPr lang="en-US" altLang="zh-CN" sz="2400" dirty="0" err="1" smtClean="0">
                <a:latin typeface="Helvetica"/>
              </a:rPr>
              <a:t>smartphones</a:t>
            </a:r>
            <a:r>
              <a:rPr lang="en-US" altLang="zh-CN" sz="2400" dirty="0" smtClean="0">
                <a:latin typeface="Helvetica"/>
              </a:rPr>
              <a:t> and connectivity 24 hours a day;</a:t>
            </a:r>
            <a:endParaRPr lang="zh-CN" altLang="en-US" sz="2400" dirty="0" smtClean="0">
              <a:latin typeface="Helvetica"/>
            </a:endParaRPr>
          </a:p>
          <a:p>
            <a:pPr marL="263525" indent="-263525">
              <a:buFont typeface="Arial" pitchFamily="34" charset="0"/>
              <a:buChar char="•"/>
            </a:pPr>
            <a:r>
              <a:rPr lang="en-US" altLang="zh-CN" sz="2400" dirty="0" smtClean="0">
                <a:latin typeface="Helvetica"/>
              </a:rPr>
              <a:t>get access to the Internet easily;</a:t>
            </a:r>
            <a:endParaRPr lang="zh-CN" altLang="en-US" sz="2400" dirty="0" smtClean="0">
              <a:latin typeface="Helvetica"/>
            </a:endParaRPr>
          </a:p>
          <a:p>
            <a:pPr marL="263525" indent="-263525">
              <a:buFont typeface="Arial" pitchFamily="34" charset="0"/>
              <a:buChar char="•"/>
            </a:pPr>
            <a:r>
              <a:rPr lang="en-US" altLang="zh-CN" sz="2400" dirty="0" smtClean="0">
                <a:latin typeface="Helvetica"/>
              </a:rPr>
              <a:t>regulate and balance your time;</a:t>
            </a:r>
            <a:endParaRPr lang="zh-CN" altLang="en-US" sz="2400" dirty="0" smtClean="0">
              <a:latin typeface="Helvetica"/>
            </a:endParaRPr>
          </a:p>
          <a:p>
            <a:pPr marL="263525" indent="-263525">
              <a:buFont typeface="Arial" pitchFamily="34" charset="0"/>
              <a:buChar char="•"/>
            </a:pPr>
            <a:r>
              <a:rPr lang="en-US" altLang="zh-CN" sz="2400" dirty="0" smtClean="0">
                <a:latin typeface="Helvetica"/>
              </a:rPr>
              <a:t>account for;</a:t>
            </a:r>
            <a:endParaRPr lang="zh-CN" altLang="en-US" sz="2400" dirty="0" smtClean="0">
              <a:latin typeface="Helvetica"/>
            </a:endParaRPr>
          </a:p>
          <a:p>
            <a:pPr marL="263525" indent="-263525">
              <a:buFont typeface="Arial" pitchFamily="34" charset="0"/>
              <a:buChar char="•"/>
            </a:pPr>
            <a:r>
              <a:rPr lang="en-US" altLang="zh-CN" sz="2400" dirty="0" smtClean="0">
                <a:latin typeface="Helvetica"/>
              </a:rPr>
              <a:t>at a competitive disadvantage;</a:t>
            </a:r>
          </a:p>
          <a:p>
            <a:pPr marL="263525" indent="-263525">
              <a:buFont typeface="Arial" pitchFamily="34" charset="0"/>
              <a:buChar char="•"/>
            </a:pPr>
            <a:r>
              <a:rPr lang="en-US" altLang="zh-CN" sz="2400" dirty="0" smtClean="0">
                <a:latin typeface="Helvetica"/>
              </a:rPr>
              <a:t>be indispensable for;</a:t>
            </a:r>
            <a:endParaRPr lang="zh-CN" altLang="en-US" sz="2400" dirty="0" smtClean="0">
              <a:latin typeface="Helvetica"/>
            </a:endParaRPr>
          </a:p>
          <a:p>
            <a:pPr marL="263525" indent="-263525">
              <a:buFont typeface="Arial" pitchFamily="34" charset="0"/>
              <a:buChar char="•"/>
            </a:pPr>
            <a:r>
              <a:rPr lang="en-US" altLang="zh-CN" sz="2400" dirty="0" smtClean="0">
                <a:latin typeface="Helvetica"/>
              </a:rPr>
              <a:t>encourage sophisticated thinking; </a:t>
            </a:r>
            <a:endParaRPr lang="zh-CN" altLang="en-US" sz="2400" dirty="0" smtClean="0">
              <a:latin typeface="Helvetica"/>
            </a:endParaRPr>
          </a:p>
          <a:p>
            <a:pPr marL="263525" indent="-263525">
              <a:buFont typeface="Arial" pitchFamily="34" charset="0"/>
              <a:buChar char="•"/>
            </a:pPr>
            <a:r>
              <a:rPr lang="en-US" altLang="zh-CN" sz="2400" dirty="0" smtClean="0">
                <a:latin typeface="Helvetica"/>
              </a:rPr>
              <a:t>Sb. say they really value …;</a:t>
            </a:r>
            <a:endParaRPr lang="zh-CN" altLang="en-US" sz="2400" dirty="0" smtClean="0">
              <a:latin typeface="Helvetica"/>
            </a:endParaRPr>
          </a:p>
          <a:p>
            <a:pPr marL="263525" indent="-263525">
              <a:buFont typeface="Arial" pitchFamily="34" charset="0"/>
              <a:buChar char="•"/>
            </a:pPr>
            <a:r>
              <a:rPr lang="en-US" altLang="zh-CN" sz="2400" dirty="0" smtClean="0">
                <a:latin typeface="Helvetica"/>
              </a:rPr>
              <a:t>A recent study/research/experience found that …;</a:t>
            </a:r>
            <a:endParaRPr lang="zh-CN" altLang="en-US" sz="2400" dirty="0" smtClean="0">
              <a:latin typeface="Helvetica"/>
            </a:endParaRPr>
          </a:p>
          <a:p>
            <a:pPr marL="263525" indent="-263525">
              <a:buFont typeface="Arial" pitchFamily="34" charset="0"/>
              <a:buChar char="•"/>
            </a:pPr>
            <a:r>
              <a:rPr lang="en-US" altLang="zh-CN" sz="2400" dirty="0" smtClean="0">
                <a:latin typeface="Helvetica"/>
              </a:rPr>
              <a:t>take you away from the real world outside</a:t>
            </a:r>
            <a:endParaRPr lang="zh-CN" altLang="en-US" sz="2400" dirty="0" smtClean="0">
              <a:latin typeface="Helvetica"/>
            </a:endParaRP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196483" y="599998"/>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Oral reproduction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2" name="TextBox 11"/>
          <p:cNvSpPr txBox="1"/>
          <p:nvPr/>
        </p:nvSpPr>
        <p:spPr>
          <a:xfrm>
            <a:off x="3963668" y="620688"/>
            <a:ext cx="3537290" cy="461665"/>
          </a:xfrm>
          <a:prstGeom prst="rect">
            <a:avLst/>
          </a:prstGeom>
          <a:noFill/>
        </p:spPr>
        <p:txBody>
          <a:bodyPr wrap="square" rtlCol="0">
            <a:spAutoFit/>
          </a:bodyPr>
          <a:lstStyle/>
          <a:p>
            <a:r>
              <a:rPr lang="en-US" altLang="zh-CN" sz="2400" dirty="0" smtClean="0">
                <a:solidFill>
                  <a:srgbClr val="FF6600"/>
                </a:solidFill>
                <a:latin typeface="Helvetica" pitchFamily="34" charset="0"/>
                <a:ea typeface="楷体_GB2312" pitchFamily="49" charset="-122"/>
              </a:rPr>
              <a:t>Essay writing</a:t>
            </a:r>
            <a:endParaRPr lang="zh-CN" altLang="en-US" sz="2400" dirty="0">
              <a:solidFill>
                <a:srgbClr val="FF6600"/>
              </a:solidFill>
              <a:latin typeface="Helvetica" pitchFamily="34" charset="0"/>
              <a:ea typeface="楷体_GB2312" pitchFamily="49" charset="-122"/>
            </a:endParaRPr>
          </a:p>
        </p:txBody>
      </p:sp>
      <p:pic>
        <p:nvPicPr>
          <p:cNvPr id="11"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blinds(horizontal)">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904" y="62294"/>
            <a:ext cx="4071848"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1"/>
          <p:cNvSpPr>
            <a:spLocks noChangeArrowheads="1"/>
          </p:cNvSpPr>
          <p:nvPr/>
        </p:nvSpPr>
        <p:spPr bwMode="auto">
          <a:xfrm>
            <a:off x="196482" y="1562886"/>
            <a:ext cx="8661798" cy="107895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357188" indent="-357188" eaLnBrk="0" hangingPunct="0">
              <a:lnSpc>
                <a:spcPct val="120000"/>
              </a:lnSpc>
              <a:defRPr/>
            </a:pPr>
            <a:r>
              <a:rPr lang="en-US" altLang="zh-CN" sz="2800" b="1" dirty="0" smtClean="0">
                <a:latin typeface="Helvetica" pitchFamily="34" charset="0"/>
                <a:ea typeface="Cambria Math" pitchFamily="18" charset="0"/>
                <a:cs typeface="Arial" pitchFamily="34" charset="0"/>
              </a:rPr>
              <a:t>    Translate </a:t>
            </a:r>
            <a:r>
              <a:rPr lang="en-US" altLang="zh-CN" sz="2800" b="1" dirty="0">
                <a:latin typeface="Helvetica" pitchFamily="34" charset="0"/>
                <a:ea typeface="Cambria Math" pitchFamily="18" charset="0"/>
                <a:cs typeface="Arial" pitchFamily="34" charset="0"/>
              </a:rPr>
              <a:t>a paragraph based on a summary of the text by using the expressions from the </a:t>
            </a:r>
            <a:r>
              <a:rPr lang="en-US" altLang="zh-CN" sz="2800" b="1" dirty="0" smtClean="0">
                <a:latin typeface="Helvetica" pitchFamily="34" charset="0"/>
                <a:ea typeface="Cambria Math" pitchFamily="18" charset="0"/>
                <a:cs typeface="Arial" pitchFamily="34" charset="0"/>
              </a:rPr>
              <a:t>text.</a:t>
            </a:r>
            <a:endParaRPr lang="en-US" altLang="zh-CN" sz="2800" b="1" dirty="0">
              <a:latin typeface="Helvetica" pitchFamily="34" charset="0"/>
              <a:ea typeface="Cambria Math" pitchFamily="18" charset="0"/>
              <a:cs typeface="Arial" pitchFamily="34" charset="0"/>
            </a:endParaRPr>
          </a:p>
        </p:txBody>
      </p:sp>
      <p:pic>
        <p:nvPicPr>
          <p:cNvPr id="6" name="Picture 4">
            <a:hlinkClick r:id="rId4" action="ppaction://hlinksldjump"/>
          </p:cNvPr>
          <p:cNvPicPr>
            <a:picLocks noChangeAspect="1" noChangeArrowheads="1"/>
          </p:cNvPicPr>
          <p:nvPr/>
        </p:nvPicPr>
        <p:blipFill>
          <a:blip r:embed="rId5"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457" name="Picture 1" descr="D:\找图\新视野读写1\U3\新视野大学英语（第三版）读写教程1 waverbreak-81355.jpg"/>
          <p:cNvPicPr>
            <a:picLocks noChangeAspect="1" noChangeArrowheads="1"/>
          </p:cNvPicPr>
          <p:nvPr/>
        </p:nvPicPr>
        <p:blipFill>
          <a:blip r:embed="rId6" cstate="print"/>
          <a:srcRect/>
          <a:stretch>
            <a:fillRect/>
          </a:stretch>
        </p:blipFill>
        <p:spPr bwMode="auto">
          <a:xfrm>
            <a:off x="2643174" y="2928934"/>
            <a:ext cx="4010109" cy="2673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196483" y="599998"/>
            <a:ext cx="3367405" cy="400110"/>
          </a:xfrm>
          <a:prstGeom prst="rect">
            <a:avLst/>
          </a:prstGeom>
          <a:noFill/>
        </p:spPr>
        <p:txBody>
          <a:bodyPr wrap="square" rtlCol="0">
            <a:spAutoFit/>
          </a:bodyPr>
          <a:lstStyle/>
          <a:p>
            <a:r>
              <a:rPr lang="en-US" altLang="zh-CN" sz="2000" b="1" dirty="0" smtClean="0">
                <a:solidFill>
                  <a:schemeClr val="bg1"/>
                </a:solidFill>
                <a:effectLst>
                  <a:glow rad="127000">
                    <a:schemeClr val="tx1">
                      <a:lumMod val="65000"/>
                      <a:lumOff val="35000"/>
                    </a:schemeClr>
                  </a:glow>
                  <a:outerShdw blurRad="38100" dist="38100" dir="2700000" algn="tl">
                    <a:srgbClr val="000000">
                      <a:alpha val="43137"/>
                    </a:srgbClr>
                  </a:outerShdw>
                </a:effectLst>
                <a:latin typeface="Comic Sans MS" pitchFamily="66" charset="0"/>
              </a:rPr>
              <a:t>Paragraph translation</a:t>
            </a:r>
            <a:endParaRPr lang="zh-CN" altLang="en-US" sz="2000" b="1" dirty="0">
              <a:solidFill>
                <a:schemeClr val="bg1"/>
              </a:solidFill>
              <a:effectLst>
                <a:glow rad="127000">
                  <a:schemeClr val="tx1">
                    <a:lumMod val="65000"/>
                    <a:lumOff val="35000"/>
                  </a:schemeClr>
                </a:glow>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xmlns="" val="1301040828"/>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142984"/>
            <a:ext cx="9144000" cy="55007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p:cNvSpPr txBox="1"/>
          <p:nvPr/>
        </p:nvSpPr>
        <p:spPr>
          <a:xfrm>
            <a:off x="409087" y="1690767"/>
            <a:ext cx="4591541" cy="4464364"/>
          </a:xfrm>
          <a:prstGeom prst="rect">
            <a:avLst/>
          </a:prstGeom>
          <a:noFill/>
        </p:spPr>
        <p:txBody>
          <a:bodyPr wrap="square" rtlCol="0">
            <a:spAutoFit/>
          </a:bodyPr>
          <a:lstStyle/>
          <a:p>
            <a:pPr indent="133350" algn="just" eaLnBrk="0" hangingPunct="0">
              <a:lnSpc>
                <a:spcPct val="150000"/>
              </a:lnSpc>
              <a:defRPr/>
            </a:pPr>
            <a:r>
              <a:rPr lang="zh-CN" altLang="en-US" sz="2400" dirty="0" smtClean="0">
                <a:latin typeface="华文楷体" pitchFamily="2" charset="-122"/>
                <a:ea typeface="华文楷体" pitchFamily="2" charset="-122"/>
                <a:cs typeface="Arial" pitchFamily="34" charset="0"/>
              </a:rPr>
              <a:t>大学校园</a:t>
            </a:r>
            <a:r>
              <a:rPr lang="zh-CN" altLang="en-US" sz="2400" b="1" dirty="0" smtClean="0">
                <a:solidFill>
                  <a:srgbClr val="FF6600"/>
                </a:solidFill>
                <a:latin typeface="华文楷体" pitchFamily="2" charset="-122"/>
                <a:ea typeface="华文楷体" pitchFamily="2" charset="-122"/>
                <a:cs typeface="Arial" pitchFamily="34" charset="0"/>
              </a:rPr>
              <a:t>正在转而进入</a:t>
            </a:r>
            <a:r>
              <a:rPr lang="zh-CN" altLang="en-US" sz="2400" dirty="0" smtClean="0">
                <a:latin typeface="华文楷体" pitchFamily="2" charset="-122"/>
                <a:ea typeface="华文楷体" pitchFamily="2" charset="-122"/>
                <a:cs typeface="Arial" pitchFamily="34" charset="0"/>
              </a:rPr>
              <a:t>电子设备的新时代。随着无线网络覆盖了校园的各个角落，大学因此也成为</a:t>
            </a:r>
            <a:r>
              <a:rPr lang="zh-CN" altLang="en-US" sz="2400" b="1" dirty="0" smtClean="0">
                <a:solidFill>
                  <a:srgbClr val="FF6600"/>
                </a:solidFill>
                <a:latin typeface="华文楷体" pitchFamily="2" charset="-122"/>
                <a:ea typeface="华文楷体" pitchFamily="2" charset="-122"/>
                <a:cs typeface="Arial" pitchFamily="34" charset="0"/>
              </a:rPr>
              <a:t>世界上网络最普及的地方</a:t>
            </a:r>
            <a:r>
              <a:rPr lang="zh-CN" altLang="en-US" sz="2400" dirty="0" smtClean="0">
                <a:latin typeface="华文楷体" pitchFamily="2" charset="-122"/>
                <a:ea typeface="华文楷体" pitchFamily="2" charset="-122"/>
                <a:cs typeface="Arial" pitchFamily="34" charset="0"/>
              </a:rPr>
              <a:t>。学生可以充分发挥互联网</a:t>
            </a:r>
            <a:r>
              <a:rPr lang="zh-CN" altLang="en-US" sz="2400" b="1" dirty="0" smtClean="0">
                <a:solidFill>
                  <a:srgbClr val="FF6600"/>
                </a:solidFill>
                <a:latin typeface="华文楷体" pitchFamily="2" charset="-122"/>
                <a:ea typeface="华文楷体" pitchFamily="2" charset="-122"/>
                <a:cs typeface="Arial" pitchFamily="34" charset="0"/>
              </a:rPr>
              <a:t>神奇</a:t>
            </a:r>
            <a:r>
              <a:rPr lang="zh-CN" altLang="en-US" sz="2400" dirty="0" smtClean="0">
                <a:latin typeface="华文楷体" pitchFamily="2" charset="-122"/>
                <a:ea typeface="华文楷体" pitchFamily="2" charset="-122"/>
                <a:cs typeface="Arial" pitchFamily="34" charset="0"/>
              </a:rPr>
              <a:t>的作用，来完成作业、复习讲座提纲、参加课堂讨论、与朋友进行网上社交。</a:t>
            </a:r>
            <a:endParaRPr lang="zh-CN" altLang="en-US" sz="2400" dirty="0">
              <a:latin typeface="华文楷体" pitchFamily="2" charset="-122"/>
              <a:ea typeface="华文楷体" pitchFamily="2" charset="-122"/>
              <a:cs typeface="Arial" pitchFamily="34" charset="0"/>
            </a:endParaRP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4071848"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线形标注 2(带强调线) 13"/>
          <p:cNvSpPr/>
          <p:nvPr/>
        </p:nvSpPr>
        <p:spPr>
          <a:xfrm rot="10800000">
            <a:off x="857225" y="3912714"/>
            <a:ext cx="3475136" cy="45719"/>
          </a:xfrm>
          <a:prstGeom prst="accentCallout2">
            <a:avLst>
              <a:gd name="adj1" fmla="val 18749"/>
              <a:gd name="adj2" fmla="val -2214"/>
              <a:gd name="adj3" fmla="val 18750"/>
              <a:gd name="adj4" fmla="val -16667"/>
              <a:gd name="adj5" fmla="val 828899"/>
              <a:gd name="adj6" fmla="val -2185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217792" y="1761642"/>
            <a:ext cx="2140290" cy="738664"/>
          </a:xfrm>
          <a:prstGeom prst="rect">
            <a:avLst/>
          </a:prstGeom>
          <a:noFill/>
        </p:spPr>
        <p:txBody>
          <a:bodyPr wrap="square" rtlCol="0">
            <a:spAutoFit/>
          </a:bodyPr>
          <a:lstStyle/>
          <a:p>
            <a:r>
              <a:rPr lang="en-US" altLang="zh-CN" sz="2100" b="1" dirty="0" smtClean="0">
                <a:solidFill>
                  <a:srgbClr val="FF6600"/>
                </a:solidFill>
              </a:rPr>
              <a:t>being transformed into</a:t>
            </a:r>
            <a:endParaRPr lang="zh-CN" altLang="en-US" sz="2100" b="1" dirty="0">
              <a:solidFill>
                <a:srgbClr val="FF6600"/>
              </a:solidFill>
            </a:endParaRPr>
          </a:p>
        </p:txBody>
      </p:sp>
      <p:sp>
        <p:nvSpPr>
          <p:cNvPr id="17" name="TextBox 16"/>
          <p:cNvSpPr txBox="1"/>
          <p:nvPr/>
        </p:nvSpPr>
        <p:spPr>
          <a:xfrm>
            <a:off x="5217792" y="4247101"/>
            <a:ext cx="1068150" cy="415498"/>
          </a:xfrm>
          <a:prstGeom prst="rect">
            <a:avLst/>
          </a:prstGeom>
          <a:noFill/>
        </p:spPr>
        <p:txBody>
          <a:bodyPr wrap="square" rtlCol="0">
            <a:spAutoFit/>
          </a:bodyPr>
          <a:lstStyle/>
          <a:p>
            <a:r>
              <a:rPr lang="en-US" altLang="zh-CN" sz="2100" b="1" dirty="0" smtClean="0">
                <a:solidFill>
                  <a:srgbClr val="FF6600"/>
                </a:solidFill>
              </a:rPr>
              <a:t>wonder</a:t>
            </a:r>
            <a:endParaRPr lang="zh-CN" altLang="en-US" sz="2100" b="1" dirty="0">
              <a:solidFill>
                <a:srgbClr val="FF6600"/>
              </a:solidFill>
            </a:endParaRPr>
          </a:p>
        </p:txBody>
      </p:sp>
      <p:sp>
        <p:nvSpPr>
          <p:cNvPr id="12" name="线形标注 2(带强调线) 11"/>
          <p:cNvSpPr/>
          <p:nvPr/>
        </p:nvSpPr>
        <p:spPr>
          <a:xfrm rot="10800000" flipV="1">
            <a:off x="1857357" y="2248302"/>
            <a:ext cx="1790771" cy="45720"/>
          </a:xfrm>
          <a:prstGeom prst="accentCallout2">
            <a:avLst>
              <a:gd name="adj1" fmla="val 18750"/>
              <a:gd name="adj2" fmla="val -8333"/>
              <a:gd name="adj3" fmla="val 43143"/>
              <a:gd name="adj4" fmla="val -4912"/>
              <a:gd name="adj5" fmla="val -229637"/>
              <a:gd name="adj6" fmla="val -8850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3571869" y="4454850"/>
            <a:ext cx="780996" cy="45720"/>
          </a:xfrm>
          <a:prstGeom prst="accentCallout2">
            <a:avLst>
              <a:gd name="adj1" fmla="val 18750"/>
              <a:gd name="adj2" fmla="val -8333"/>
              <a:gd name="adj3" fmla="val 18750"/>
              <a:gd name="adj4" fmla="val -16667"/>
              <a:gd name="adj5" fmla="val -32970"/>
              <a:gd name="adj6" fmla="val -9613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5000628" y="3143248"/>
            <a:ext cx="2286015" cy="1061829"/>
          </a:xfrm>
          <a:prstGeom prst="rect">
            <a:avLst/>
          </a:prstGeom>
          <a:noFill/>
        </p:spPr>
        <p:txBody>
          <a:bodyPr wrap="square" rtlCol="0">
            <a:spAutoFit/>
          </a:bodyPr>
          <a:lstStyle/>
          <a:p>
            <a:r>
              <a:rPr lang="en-US" altLang="zh-CN" sz="2100" b="1" dirty="0" smtClean="0">
                <a:solidFill>
                  <a:srgbClr val="FF6600"/>
                </a:solidFill>
              </a:rPr>
              <a:t>the most Internet accessible spots in the world</a:t>
            </a:r>
            <a:endParaRPr lang="zh-CN" altLang="en-US" sz="2100" b="1" dirty="0">
              <a:solidFill>
                <a:srgbClr val="FF6600"/>
              </a:solidFill>
            </a:endParaRP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196483" y="599998"/>
            <a:ext cx="3367405" cy="400110"/>
          </a:xfrm>
          <a:prstGeom prst="rect">
            <a:avLst/>
          </a:prstGeom>
          <a:noFill/>
        </p:spPr>
        <p:txBody>
          <a:bodyPr wrap="square" rtlCol="0">
            <a:spAutoFit/>
          </a:bodyPr>
          <a:lstStyle/>
          <a:p>
            <a:r>
              <a:rPr lang="en-US" altLang="zh-CN" sz="2000" b="1" dirty="0" smtClean="0">
                <a:solidFill>
                  <a:schemeClr val="bg1"/>
                </a:solidFill>
                <a:effectLst>
                  <a:glow rad="127000">
                    <a:schemeClr val="tx1">
                      <a:lumMod val="65000"/>
                      <a:lumOff val="35000"/>
                    </a:schemeClr>
                  </a:glow>
                  <a:outerShdw blurRad="38100" dist="38100" dir="2700000" algn="tl">
                    <a:srgbClr val="000000">
                      <a:alpha val="43137"/>
                    </a:srgbClr>
                  </a:outerShdw>
                </a:effectLst>
                <a:latin typeface="Comic Sans MS" pitchFamily="66" charset="0"/>
              </a:rPr>
              <a:t>Paragraph translation</a:t>
            </a:r>
            <a:endParaRPr lang="zh-CN" altLang="en-US" sz="2000" b="1" dirty="0">
              <a:solidFill>
                <a:schemeClr val="bg1"/>
              </a:solidFill>
              <a:effectLst>
                <a:glow rad="127000">
                  <a:schemeClr val="tx1">
                    <a:lumMod val="65000"/>
                    <a:lumOff val="35000"/>
                  </a:schemeClr>
                </a:glow>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xmlns=""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17" grpId="0"/>
      <p:bldP spid="12" grpId="0" animBg="1"/>
      <p:bldP spid="15" grpId="0" animBg="1"/>
      <p:bldP spid="2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6483" y="1124743"/>
            <a:ext cx="8768005" cy="4947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p:cNvSpPr txBox="1"/>
          <p:nvPr/>
        </p:nvSpPr>
        <p:spPr>
          <a:xfrm>
            <a:off x="714348" y="1928802"/>
            <a:ext cx="4143404" cy="2862322"/>
          </a:xfrm>
          <a:prstGeom prst="rect">
            <a:avLst/>
          </a:prstGeom>
          <a:noFill/>
        </p:spPr>
        <p:txBody>
          <a:bodyPr wrap="square" rtlCol="0">
            <a:spAutoFit/>
          </a:bodyPr>
          <a:lstStyle/>
          <a:p>
            <a:pPr algn="just" eaLnBrk="0" hangingPunct="0">
              <a:lnSpc>
                <a:spcPct val="150000"/>
              </a:lnSpc>
              <a:defRPr/>
            </a:pPr>
            <a:r>
              <a:rPr lang="zh-CN" altLang="en-US" sz="2400" b="1" dirty="0">
                <a:solidFill>
                  <a:srgbClr val="FF6600"/>
                </a:solidFill>
                <a:latin typeface="华文楷体" pitchFamily="2" charset="-122"/>
                <a:ea typeface="华文楷体" pitchFamily="2" charset="-122"/>
                <a:cs typeface="Arial" pitchFamily="34" charset="0"/>
              </a:rPr>
              <a:t>同时</a:t>
            </a:r>
            <a:r>
              <a:rPr lang="zh-CN" altLang="en-US" sz="2400" dirty="0" smtClean="0">
                <a:latin typeface="华文楷体" pitchFamily="2" charset="-122"/>
                <a:ea typeface="华文楷体" pitchFamily="2" charset="-122"/>
                <a:cs typeface="Arial" pitchFamily="34" charset="0"/>
              </a:rPr>
              <a:t>，世界各地的大学已经将其老旧的计算机系统</a:t>
            </a:r>
            <a:r>
              <a:rPr lang="zh-CN" altLang="en-US" sz="2400" b="1" dirty="0">
                <a:solidFill>
                  <a:srgbClr val="FF6600"/>
                </a:solidFill>
                <a:latin typeface="华文楷体" pitchFamily="2" charset="-122"/>
                <a:ea typeface="华文楷体" pitchFamily="2" charset="-122"/>
                <a:cs typeface="Arial" pitchFamily="34" charset="0"/>
              </a:rPr>
              <a:t>替换</a:t>
            </a:r>
            <a:r>
              <a:rPr lang="zh-CN" altLang="en-US" sz="2400" dirty="0" smtClean="0">
                <a:latin typeface="华文楷体" pitchFamily="2" charset="-122"/>
                <a:ea typeface="华文楷体" pitchFamily="2" charset="-122"/>
                <a:cs typeface="Arial" pitchFamily="34" charset="0"/>
              </a:rPr>
              <a:t>成免费的、最先进的网络系统。随时随地的网络连接使教育</a:t>
            </a:r>
            <a:r>
              <a:rPr lang="zh-CN" altLang="en-US" sz="2400" b="1" dirty="0">
                <a:solidFill>
                  <a:srgbClr val="FF6600"/>
                </a:solidFill>
                <a:latin typeface="华文楷体" pitchFamily="2" charset="-122"/>
                <a:ea typeface="华文楷体" pitchFamily="2" charset="-122"/>
                <a:cs typeface="Arial" pitchFamily="34" charset="0"/>
              </a:rPr>
              <a:t>深受裨益</a:t>
            </a:r>
            <a:r>
              <a:rPr lang="zh-CN" altLang="en-US" sz="2400" dirty="0" smtClean="0">
                <a:latin typeface="华文楷体" pitchFamily="2" charset="-122"/>
                <a:ea typeface="华文楷体" pitchFamily="2" charset="-122"/>
                <a:cs typeface="Arial" pitchFamily="34" charset="0"/>
              </a:rPr>
              <a:t>。</a:t>
            </a:r>
            <a:endParaRPr lang="zh-CN" altLang="en-US" sz="2400" dirty="0">
              <a:latin typeface="华文楷体" pitchFamily="2" charset="-122"/>
              <a:ea typeface="华文楷体" pitchFamily="2" charset="-122"/>
              <a:cs typeface="Arial" pitchFamily="34" charset="0"/>
            </a:endParaRP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4071848"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196483" y="599998"/>
            <a:ext cx="3367405" cy="400110"/>
          </a:xfrm>
          <a:prstGeom prst="rect">
            <a:avLst/>
          </a:prstGeom>
          <a:noFill/>
        </p:spPr>
        <p:txBody>
          <a:bodyPr wrap="square" rtlCol="0">
            <a:spAutoFit/>
          </a:bodyPr>
          <a:lstStyle/>
          <a:p>
            <a:r>
              <a:rPr lang="en-US" altLang="zh-CN" sz="2000" b="1" dirty="0" smtClean="0">
                <a:solidFill>
                  <a:schemeClr val="bg1"/>
                </a:solidFill>
                <a:effectLst>
                  <a:glow rad="127000">
                    <a:schemeClr val="tx1">
                      <a:lumMod val="65000"/>
                      <a:lumOff val="35000"/>
                    </a:schemeClr>
                  </a:glow>
                  <a:outerShdw blurRad="38100" dist="38100" dir="2700000" algn="tl">
                    <a:srgbClr val="000000">
                      <a:alpha val="43137"/>
                    </a:srgbClr>
                  </a:outerShdw>
                </a:effectLst>
                <a:latin typeface="Comic Sans MS" pitchFamily="66" charset="0"/>
              </a:rPr>
              <a:t>Paragraph translation</a:t>
            </a:r>
            <a:endParaRPr lang="zh-CN" altLang="en-US" sz="2000" b="1" dirty="0">
              <a:solidFill>
                <a:schemeClr val="bg1"/>
              </a:solidFill>
              <a:effectLst>
                <a:glow rad="127000">
                  <a:schemeClr val="tx1">
                    <a:lumMod val="65000"/>
                    <a:lumOff val="35000"/>
                  </a:schemeClr>
                </a:glow>
                <a:outerShdw blurRad="38100" dist="38100" dir="2700000" algn="tl">
                  <a:srgbClr val="000000">
                    <a:alpha val="43137"/>
                  </a:srgbClr>
                </a:outerShdw>
              </a:effectLst>
              <a:latin typeface="Comic Sans MS" pitchFamily="66" charset="0"/>
            </a:endParaRPr>
          </a:p>
        </p:txBody>
      </p:sp>
      <p:sp>
        <p:nvSpPr>
          <p:cNvPr id="2" name="线形标注 2(带强调线) 1"/>
          <p:cNvSpPr/>
          <p:nvPr/>
        </p:nvSpPr>
        <p:spPr>
          <a:xfrm rot="10800000">
            <a:off x="828693" y="2499701"/>
            <a:ext cx="612067" cy="45720"/>
          </a:xfrm>
          <a:prstGeom prst="accentCallout2">
            <a:avLst>
              <a:gd name="adj1" fmla="val 18750"/>
              <a:gd name="adj2" fmla="val -8333"/>
              <a:gd name="adj3" fmla="val 18750"/>
              <a:gd name="adj4" fmla="val -16667"/>
              <a:gd name="adj5" fmla="val 461678"/>
              <a:gd name="adj6" fmla="val -59093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000628" y="2000240"/>
            <a:ext cx="2248255" cy="430887"/>
          </a:xfrm>
          <a:prstGeom prst="rect">
            <a:avLst/>
          </a:prstGeom>
          <a:noFill/>
        </p:spPr>
        <p:txBody>
          <a:bodyPr wrap="square" rtlCol="0">
            <a:spAutoFit/>
          </a:bodyPr>
          <a:lstStyle/>
          <a:p>
            <a:r>
              <a:rPr lang="en-US" altLang="zh-CN" sz="2200" b="1" dirty="0" smtClean="0">
                <a:solidFill>
                  <a:srgbClr val="FF6600"/>
                </a:solidFill>
              </a:rPr>
              <a:t>In the meantime</a:t>
            </a:r>
            <a:endParaRPr lang="zh-CN" altLang="en-US" sz="2200" b="1" dirty="0">
              <a:solidFill>
                <a:srgbClr val="FF6600"/>
              </a:solidFill>
            </a:endParaRPr>
          </a:p>
        </p:txBody>
      </p:sp>
      <p:sp>
        <p:nvSpPr>
          <p:cNvPr id="17" name="TextBox 16"/>
          <p:cNvSpPr txBox="1"/>
          <p:nvPr/>
        </p:nvSpPr>
        <p:spPr>
          <a:xfrm>
            <a:off x="5000628" y="4275102"/>
            <a:ext cx="2248255" cy="769441"/>
          </a:xfrm>
          <a:prstGeom prst="rect">
            <a:avLst/>
          </a:prstGeom>
          <a:noFill/>
        </p:spPr>
        <p:txBody>
          <a:bodyPr wrap="square" rtlCol="0">
            <a:spAutoFit/>
          </a:bodyPr>
          <a:lstStyle/>
          <a:p>
            <a:r>
              <a:rPr lang="en-US" altLang="zh-CN" sz="2200" b="1" dirty="0" smtClean="0">
                <a:solidFill>
                  <a:srgbClr val="FF6600"/>
                </a:solidFill>
              </a:rPr>
              <a:t>yield amazing benefits</a:t>
            </a:r>
            <a:endParaRPr lang="zh-CN" altLang="en-US" sz="2200" b="1" dirty="0">
              <a:solidFill>
                <a:srgbClr val="FF6600"/>
              </a:solidFill>
            </a:endParaRPr>
          </a:p>
        </p:txBody>
      </p:sp>
      <p:sp>
        <p:nvSpPr>
          <p:cNvPr id="12" name="线形标注 2(带强调线) 11"/>
          <p:cNvSpPr/>
          <p:nvPr/>
        </p:nvSpPr>
        <p:spPr>
          <a:xfrm rot="10800000" flipV="1">
            <a:off x="4214810" y="3063839"/>
            <a:ext cx="504056" cy="45722"/>
          </a:xfrm>
          <a:prstGeom prst="accentCallout2">
            <a:avLst>
              <a:gd name="adj1" fmla="val 18750"/>
              <a:gd name="adj2" fmla="val -8333"/>
              <a:gd name="adj3" fmla="val 43142"/>
              <a:gd name="adj4" fmla="val -8474"/>
              <a:gd name="adj5" fmla="val -300219"/>
              <a:gd name="adj6" fmla="val -6973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1428728" y="4714884"/>
            <a:ext cx="1200196" cy="45719"/>
          </a:xfrm>
          <a:prstGeom prst="accentCallout2">
            <a:avLst>
              <a:gd name="adj1" fmla="val 18750"/>
              <a:gd name="adj2" fmla="val -8333"/>
              <a:gd name="adj3" fmla="val 18750"/>
              <a:gd name="adj4" fmla="val -16667"/>
              <a:gd name="adj5" fmla="val -503043"/>
              <a:gd name="adj6" fmla="val -19055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072066" y="2640923"/>
            <a:ext cx="1929512" cy="430887"/>
          </a:xfrm>
          <a:prstGeom prst="rect">
            <a:avLst/>
          </a:prstGeom>
          <a:noFill/>
        </p:spPr>
        <p:txBody>
          <a:bodyPr wrap="square" rtlCol="0">
            <a:spAutoFit/>
          </a:bodyPr>
          <a:lstStyle/>
          <a:p>
            <a:r>
              <a:rPr lang="en-US" altLang="zh-CN" sz="2200" b="1" dirty="0" smtClean="0">
                <a:solidFill>
                  <a:srgbClr val="FF6600"/>
                </a:solidFill>
              </a:rPr>
              <a:t>replace with</a:t>
            </a:r>
            <a:endParaRPr lang="zh-CN" altLang="en-US" sz="2200" b="1" dirty="0">
              <a:solidFill>
                <a:srgbClr val="FF6600"/>
              </a:solidFill>
            </a:endParaRPr>
          </a:p>
        </p:txBody>
      </p:sp>
      <p:sp>
        <p:nvSpPr>
          <p:cNvPr id="22" name="右箭头 21">
            <a:hlinkClick r:id="" action="ppaction://hlinkshowjump?jump=nextslide"/>
          </p:cNvPr>
          <p:cNvSpPr/>
          <p:nvPr/>
        </p:nvSpPr>
        <p:spPr>
          <a:xfrm>
            <a:off x="3057552" y="5929330"/>
            <a:ext cx="1800200" cy="648072"/>
          </a:xfrm>
          <a:prstGeom prst="rightArrow">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effectLst/>
              </a:rPr>
              <a:t>Samples</a:t>
            </a:r>
            <a:endParaRPr lang="zh-CN" altLang="en-US" sz="1600" dirty="0">
              <a:ln>
                <a:solidFill>
                  <a:schemeClr val="tx1"/>
                </a:solidFill>
              </a:ln>
              <a:solidFill>
                <a:schemeClr val="tx1"/>
              </a:solidFill>
              <a:effectLst/>
            </a:endParaRPr>
          </a:p>
        </p:txBody>
      </p:sp>
      <p:pic>
        <p:nvPicPr>
          <p:cNvPr id="13" name="Picture 4">
            <a:hlinkClick r:id="rId5" action="ppaction://hlinksldjump"/>
          </p:cNvPr>
          <p:cNvPicPr>
            <a:picLocks noChangeAspect="1" noChangeArrowheads="1"/>
          </p:cNvPicPr>
          <p:nvPr/>
        </p:nvPicPr>
        <p:blipFill>
          <a:blip r:embed="rId6" cstate="print">
            <a:clrChange>
              <a:clrFrom>
                <a:srgbClr val="FEFFF9"/>
              </a:clrFrom>
              <a:clrTo>
                <a:srgbClr val="FEFFF9">
                  <a:alpha val="0"/>
                </a:srgbClr>
              </a:clrTo>
            </a:clrChange>
            <a:extLst>
              <a:ext uri="{28A0092B-C50C-407E-A947-70E740481C1C}">
                <a14:useLocalDpi xmlns:a14="http://schemas.microsoft.com/office/drawing/2010/main" xmlns="" val="0"/>
              </a:ext>
            </a:extLst>
          </a:blip>
          <a:srcRect/>
          <a:stretch>
            <a:fillRect/>
          </a:stretch>
        </p:blipFill>
        <p:spPr bwMode="auto">
          <a:xfrm>
            <a:off x="8423134" y="628652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2332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7" grpId="0"/>
      <p:bldP spid="12" grpId="0" animBg="1"/>
      <p:bldP spid="15" grpId="0" animBg="1"/>
      <p:bldP spid="18" grpId="0"/>
      <p:bldP spid="2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7610</TotalTime>
  <Words>6370</Words>
  <Application>Microsoft Office PowerPoint</Application>
  <PresentationFormat>全屏显示(4:3)</PresentationFormat>
  <Paragraphs>891</Paragraphs>
  <Slides>105</Slides>
  <Notes>66</Notes>
  <HiddenSlides>0</HiddenSlides>
  <MMClips>0</MMClips>
  <ScaleCrop>false</ScaleCrop>
  <HeadingPairs>
    <vt:vector size="6" baseType="variant">
      <vt:variant>
        <vt:lpstr>已用的字体</vt:lpstr>
      </vt:variant>
      <vt:variant>
        <vt:i4>29</vt:i4>
      </vt:variant>
      <vt:variant>
        <vt:lpstr>主题</vt:lpstr>
      </vt:variant>
      <vt:variant>
        <vt:i4>3</vt:i4>
      </vt:variant>
      <vt:variant>
        <vt:lpstr>幻灯片标题</vt:lpstr>
      </vt:variant>
      <vt:variant>
        <vt:i4>105</vt:i4>
      </vt:variant>
    </vt:vector>
  </HeadingPairs>
  <TitlesOfParts>
    <vt:vector size="137" baseType="lpstr">
      <vt:lpstr>Arial</vt:lpstr>
      <vt:lpstr>宋体</vt:lpstr>
      <vt:lpstr>Calibri</vt:lpstr>
      <vt:lpstr>方正大黑简体</vt:lpstr>
      <vt:lpstr>Georgia</vt:lpstr>
      <vt:lpstr>Gulim</vt:lpstr>
      <vt:lpstr>华文彩云</vt:lpstr>
      <vt:lpstr>Bodoni MT Condensed</vt:lpstr>
      <vt:lpstr>HY견명조</vt:lpstr>
      <vt:lpstr>Times New Roman</vt:lpstr>
      <vt:lpstr>Helvetica</vt:lpstr>
      <vt:lpstr>楷体_GB2312</vt:lpstr>
      <vt:lpstr>Arial Unicode MS</vt:lpstr>
      <vt:lpstr>Helvetica Neue</vt:lpstr>
      <vt:lpstr>Cooper Black</vt:lpstr>
      <vt:lpstr>Comic Sans MS</vt:lpstr>
      <vt:lpstr>Cambria Math</vt:lpstr>
      <vt:lpstr>Tempus Sans ITC</vt:lpstr>
      <vt:lpstr>方正舒体</vt:lpstr>
      <vt:lpstr>Wingdings 2</vt:lpstr>
      <vt:lpstr>华文中宋</vt:lpstr>
      <vt:lpstr>华文楷体</vt:lpstr>
      <vt:lpstr>华文行楷</vt:lpstr>
      <vt:lpstr>Gungsuh</vt:lpstr>
      <vt:lpstr>PMingLiU</vt:lpstr>
      <vt:lpstr>华文新魏</vt:lpstr>
      <vt:lpstr>楷体</vt:lpstr>
      <vt:lpstr>Helvetica Neue Black Condensed</vt:lpstr>
      <vt:lpstr>Wingdings</vt:lpstr>
      <vt:lpstr>Office 主题</vt:lpstr>
      <vt:lpstr>1_Office 主题</vt:lpstr>
      <vt:lpstr>2_Office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cb</cp:lastModifiedBy>
  <cp:revision>580</cp:revision>
  <dcterms:modified xsi:type="dcterms:W3CDTF">2015-08-06T09:10:00Z</dcterms:modified>
</cp:coreProperties>
</file>